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303" r:id="rId4"/>
    <p:sldId id="304" r:id="rId5"/>
    <p:sldId id="307" r:id="rId6"/>
    <p:sldId id="259" r:id="rId7"/>
    <p:sldId id="306" r:id="rId8"/>
    <p:sldId id="260" r:id="rId9"/>
    <p:sldId id="261" r:id="rId10"/>
    <p:sldId id="309" r:id="rId11"/>
    <p:sldId id="305" r:id="rId12"/>
    <p:sldId id="289" r:id="rId13"/>
    <p:sldId id="310" r:id="rId14"/>
    <p:sldId id="299" r:id="rId15"/>
    <p:sldId id="285" r:id="rId17"/>
    <p:sldId id="287" r:id="rId18"/>
    <p:sldId id="286" r:id="rId19"/>
    <p:sldId id="288" r:id="rId20"/>
    <p:sldId id="291" r:id="rId21"/>
    <p:sldId id="292" r:id="rId22"/>
    <p:sldId id="293" r:id="rId23"/>
    <p:sldId id="300" r:id="rId24"/>
    <p:sldId id="268" r:id="rId25"/>
    <p:sldId id="290" r:id="rId26"/>
    <p:sldId id="275" r:id="rId27"/>
    <p:sldId id="301" r:id="rId28"/>
    <p:sldId id="258" r:id="rId29"/>
    <p:sldId id="295" r:id="rId30"/>
    <p:sldId id="308" r:id="rId31"/>
    <p:sldId id="296" r:id="rId32"/>
    <p:sldId id="297" r:id="rId33"/>
    <p:sldId id="298" r:id="rId34"/>
    <p:sldId id="311" r:id="rId35"/>
    <p:sldId id="312" r:id="rId3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CC3300"/>
    <a:srgbClr val="CC0000"/>
    <a:srgbClr val="0000FF"/>
    <a:srgbClr val="3366FF"/>
    <a:srgbClr val="C1E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58"/>
    <p:restoredTop sz="94660"/>
  </p:normalViewPr>
  <p:slideViewPr>
    <p:cSldViewPr showGuides="1"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2-18T10:29:1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9.jpeg"/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slide" Target="slide1.xml"/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67.png"/><Relationship Id="rId31" Type="http://schemas.openxmlformats.org/officeDocument/2006/relationships/image" Target="../media/image66.png"/><Relationship Id="rId30" Type="http://schemas.openxmlformats.org/officeDocument/2006/relationships/image" Target="../media/image65.png"/><Relationship Id="rId3" Type="http://schemas.openxmlformats.org/officeDocument/2006/relationships/image" Target="../media/image38.png"/><Relationship Id="rId29" Type="http://schemas.openxmlformats.org/officeDocument/2006/relationships/image" Target="../media/image64.png"/><Relationship Id="rId28" Type="http://schemas.openxmlformats.org/officeDocument/2006/relationships/image" Target="../media/image63.png"/><Relationship Id="rId27" Type="http://schemas.openxmlformats.org/officeDocument/2006/relationships/image" Target="../media/image62.png"/><Relationship Id="rId26" Type="http://schemas.openxmlformats.org/officeDocument/2006/relationships/image" Target="../media/image61.png"/><Relationship Id="rId25" Type="http://schemas.openxmlformats.org/officeDocument/2006/relationships/image" Target="../media/image60.png"/><Relationship Id="rId24" Type="http://schemas.openxmlformats.org/officeDocument/2006/relationships/image" Target="../media/image59.png"/><Relationship Id="rId23" Type="http://schemas.openxmlformats.org/officeDocument/2006/relationships/image" Target="../media/image58.png"/><Relationship Id="rId22" Type="http://schemas.openxmlformats.org/officeDocument/2006/relationships/image" Target="../media/image57.png"/><Relationship Id="rId21" Type="http://schemas.openxmlformats.org/officeDocument/2006/relationships/image" Target="../media/image56.png"/><Relationship Id="rId20" Type="http://schemas.openxmlformats.org/officeDocument/2006/relationships/image" Target="../media/image55.png"/><Relationship Id="rId2" Type="http://schemas.openxmlformats.org/officeDocument/2006/relationships/image" Target="../media/image37.png"/><Relationship Id="rId19" Type="http://schemas.openxmlformats.org/officeDocument/2006/relationships/image" Target="../media/image54.png"/><Relationship Id="rId18" Type="http://schemas.openxmlformats.org/officeDocument/2006/relationships/image" Target="../media/image53.png"/><Relationship Id="rId17" Type="http://schemas.openxmlformats.org/officeDocument/2006/relationships/image" Target="../media/image52.png"/><Relationship Id="rId16" Type="http://schemas.openxmlformats.org/officeDocument/2006/relationships/image" Target="../media/image51.png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image" Target="../media/image6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68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1.png"/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3"/>
          <p:cNvSpPr>
            <a:spLocks noTextEdit="1"/>
          </p:cNvSpPr>
          <p:nvPr/>
        </p:nvSpPr>
        <p:spPr>
          <a:xfrm>
            <a:off x="1871980" y="304800"/>
            <a:ext cx="5111750" cy="7804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  <a:normAutofit/>
          </a:bodyPr>
          <a:p>
            <a:pPr algn="ctr"/>
            <a:r>
              <a:rPr lang="en-US" sz="4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4D0808">
                        <a:alpha val="100000"/>
                      </a:srgbClr>
                    </a:gs>
                    <a:gs pos="14999">
                      <a:srgbClr val="FF0300">
                        <a:alpha val="100000"/>
                      </a:srgbClr>
                    </a:gs>
                    <a:gs pos="27499">
                      <a:srgbClr val="FF7A00">
                        <a:alpha val="100000"/>
                      </a:srgbClr>
                    </a:gs>
                    <a:gs pos="50000">
                      <a:srgbClr val="FFF200">
                        <a:alpha val="100000"/>
                      </a:srgbClr>
                    </a:gs>
                    <a:gs pos="72501">
                      <a:srgbClr val="FF7A00">
                        <a:alpha val="100000"/>
                      </a:srgbClr>
                    </a:gs>
                    <a:gs pos="85001">
                      <a:srgbClr val="FF0300">
                        <a:alpha val="100000"/>
                      </a:srgbClr>
                    </a:gs>
                    <a:gs pos="100000">
                      <a:srgbClr val="4D0808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1524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CÔNG NGHỆ 9</a:t>
            </a:r>
            <a:endParaRPr lang="en-US" sz="4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4D0808">
                      <a:alpha val="100000"/>
                    </a:srgbClr>
                  </a:gs>
                  <a:gs pos="14999">
                    <a:srgbClr val="FF0300">
                      <a:alpha val="100000"/>
                    </a:srgbClr>
                  </a:gs>
                  <a:gs pos="27499">
                    <a:srgbClr val="FF7A00">
                      <a:alpha val="100000"/>
                    </a:srgbClr>
                  </a:gs>
                  <a:gs pos="50000">
                    <a:srgbClr val="FFF200">
                      <a:alpha val="100000"/>
                    </a:srgbClr>
                  </a:gs>
                  <a:gs pos="72501">
                    <a:srgbClr val="FF7A00">
                      <a:alpha val="100000"/>
                    </a:srgbClr>
                  </a:gs>
                  <a:gs pos="85001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1524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Text Box 5"/>
          <p:cNvSpPr txBox="1"/>
          <p:nvPr/>
        </p:nvSpPr>
        <p:spPr>
          <a:xfrm>
            <a:off x="2895600" y="-1524000"/>
            <a:ext cx="3276600" cy="406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000" b="1" i="1" dirty="0">
                <a:solidFill>
                  <a:srgbClr val="FF0000"/>
                </a:solidFill>
                <a:latin typeface=".VnUniverseH" pitchFamily="34" charset="0"/>
              </a:rPr>
              <a:t>Gi¸o viªn : Hoµng Danh TiÕn</a:t>
            </a:r>
            <a:endParaRPr sz="2000" b="1" i="1" dirty="0">
              <a:solidFill>
                <a:srgbClr val="FF0000"/>
              </a:solidFill>
              <a:latin typeface=".VnUniverseH" pitchFamily="34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-512445" y="2133600"/>
            <a:ext cx="99936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CC0000"/>
                </a:solidFill>
                <a:latin typeface=".TMC-Ong Do" pitchFamily="2" charset="0"/>
              </a:rPr>
              <a:t>LẮP ĐẶT MẠCH ĐIỆN</a:t>
            </a:r>
            <a:endParaRPr sz="3600" b="1" dirty="0">
              <a:solidFill>
                <a:srgbClr val="CC0000"/>
              </a:solidFill>
              <a:latin typeface=".TMC-Ong Do" pitchFamily="2" charset="0"/>
            </a:endParaRPr>
          </a:p>
          <a:p>
            <a:pPr algn="ctr">
              <a:spcBef>
                <a:spcPct val="50000"/>
              </a:spcBef>
            </a:pPr>
            <a:r>
              <a:rPr sz="3600" b="1" dirty="0">
                <a:solidFill>
                  <a:srgbClr val="CC0000"/>
                </a:solidFill>
                <a:latin typeface=".TMC-Ong Do" pitchFamily="2" charset="0"/>
              </a:rPr>
              <a:t>Hai công tắc ba cực điều khiển một đèn</a:t>
            </a:r>
            <a:endParaRPr sz="3600" b="1" dirty="0">
              <a:solidFill>
                <a:srgbClr val="CC0000"/>
              </a:solidFill>
              <a:latin typeface=".TMC-Ong Do" pitchFamily="2" charset="0"/>
            </a:endParaRPr>
          </a:p>
        </p:txBody>
      </p:sp>
      <p:sp>
        <p:nvSpPr>
          <p:cNvPr id="2055" name="Text Box 13"/>
          <p:cNvSpPr txBox="1"/>
          <p:nvPr/>
        </p:nvSpPr>
        <p:spPr>
          <a:xfrm>
            <a:off x="4876800" y="5943600"/>
            <a:ext cx="376491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16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Giáo viên thực hiện: Nguyễn Thị Việt Hân</a:t>
            </a:r>
            <a:endParaRPr sz="1600" b="1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/>
          <p:nvPr/>
        </p:nvSpPr>
        <p:spPr>
          <a:xfrm>
            <a:off x="533400" y="3733800"/>
            <a:ext cx="1752600" cy="23622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67" name="Rectangle 4"/>
          <p:cNvSpPr/>
          <p:nvPr/>
        </p:nvSpPr>
        <p:spPr>
          <a:xfrm rot="-129602">
            <a:off x="990600" y="4038600"/>
            <a:ext cx="7620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68" name="AutoShape 6"/>
          <p:cNvSpPr/>
          <p:nvPr/>
        </p:nvSpPr>
        <p:spPr>
          <a:xfrm>
            <a:off x="3581400" y="2667000"/>
            <a:ext cx="533400" cy="457200"/>
          </a:xfrm>
          <a:prstGeom prst="flowChartSummingJunction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69" name="Oval 7"/>
          <p:cNvSpPr/>
          <p:nvPr/>
        </p:nvSpPr>
        <p:spPr>
          <a:xfrm>
            <a:off x="1377950" y="5176838"/>
            <a:ext cx="69850" cy="80962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70" name="Oval 9"/>
          <p:cNvSpPr/>
          <p:nvPr/>
        </p:nvSpPr>
        <p:spPr>
          <a:xfrm>
            <a:off x="1530350" y="5486400"/>
            <a:ext cx="69850" cy="825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71" name="Oval 11">
            <a:hlinkClick r:id="rId1" action="ppaction://hlinksldjump"/>
          </p:cNvPr>
          <p:cNvSpPr/>
          <p:nvPr/>
        </p:nvSpPr>
        <p:spPr>
          <a:xfrm>
            <a:off x="838200" y="4876800"/>
            <a:ext cx="1066800" cy="107156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72" name="Line 17"/>
          <p:cNvSpPr/>
          <p:nvPr/>
        </p:nvSpPr>
        <p:spPr>
          <a:xfrm>
            <a:off x="685800" y="2362200"/>
            <a:ext cx="25908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3" name="Text Box 96"/>
          <p:cNvSpPr txBox="1"/>
          <p:nvPr/>
        </p:nvSpPr>
        <p:spPr>
          <a:xfrm>
            <a:off x="3054350" y="5327650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Text Box 97"/>
          <p:cNvSpPr txBox="1"/>
          <p:nvPr/>
        </p:nvSpPr>
        <p:spPr>
          <a:xfrm>
            <a:off x="3578225" y="5030788"/>
            <a:ext cx="609600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Text Box 98"/>
          <p:cNvSpPr txBox="1"/>
          <p:nvPr/>
        </p:nvSpPr>
        <p:spPr>
          <a:xfrm>
            <a:off x="4083050" y="4743450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3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1276" name="Text Box 99"/>
          <p:cNvSpPr txBox="1"/>
          <p:nvPr/>
        </p:nvSpPr>
        <p:spPr>
          <a:xfrm>
            <a:off x="4586288" y="4454525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4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Text Box 100"/>
          <p:cNvSpPr txBox="1"/>
          <p:nvPr/>
        </p:nvSpPr>
        <p:spPr>
          <a:xfrm>
            <a:off x="5091113" y="4167188"/>
            <a:ext cx="609600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Text Box 101"/>
          <p:cNvSpPr txBox="1"/>
          <p:nvPr/>
        </p:nvSpPr>
        <p:spPr>
          <a:xfrm>
            <a:off x="5594350" y="3878263"/>
            <a:ext cx="609600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6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1279" name="Text Box 38"/>
          <p:cNvSpPr txBox="1"/>
          <p:nvPr/>
        </p:nvSpPr>
        <p:spPr>
          <a:xfrm>
            <a:off x="387350" y="1685925"/>
            <a:ext cx="3810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VNI-Avo" pitchFamily="2" charset="0"/>
              </a:rPr>
              <a:t>0</a:t>
            </a:r>
            <a:endParaRPr sz="2000" b="1" dirty="0">
              <a:latin typeface="VNI-Avo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20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11280" name="Line 16"/>
          <p:cNvSpPr/>
          <p:nvPr/>
        </p:nvSpPr>
        <p:spPr>
          <a:xfrm flipV="1">
            <a:off x="1143000" y="5181600"/>
            <a:ext cx="304800" cy="228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1" name="Rectangle 5"/>
          <p:cNvSpPr/>
          <p:nvPr/>
        </p:nvSpPr>
        <p:spPr>
          <a:xfrm>
            <a:off x="6629400" y="1752600"/>
            <a:ext cx="1295400" cy="16002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82" name="Oval 11">
            <a:hlinkClick r:id="rId1" action="ppaction://hlinksldjump"/>
          </p:cNvPr>
          <p:cNvSpPr/>
          <p:nvPr/>
        </p:nvSpPr>
        <p:spPr>
          <a:xfrm>
            <a:off x="6781800" y="2133600"/>
            <a:ext cx="1066800" cy="107156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83" name="Oval 8"/>
          <p:cNvSpPr/>
          <p:nvPr/>
        </p:nvSpPr>
        <p:spPr>
          <a:xfrm>
            <a:off x="7473950" y="2481263"/>
            <a:ext cx="69850" cy="80962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84" name="Oval 9"/>
          <p:cNvSpPr/>
          <p:nvPr/>
        </p:nvSpPr>
        <p:spPr>
          <a:xfrm>
            <a:off x="7162800" y="2819400"/>
            <a:ext cx="69850" cy="825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85" name="Oval 8"/>
          <p:cNvSpPr/>
          <p:nvPr/>
        </p:nvSpPr>
        <p:spPr>
          <a:xfrm>
            <a:off x="13252450" y="-457200"/>
            <a:ext cx="69850" cy="80963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86" name="Oval 9"/>
          <p:cNvSpPr/>
          <p:nvPr/>
        </p:nvSpPr>
        <p:spPr>
          <a:xfrm>
            <a:off x="1066800" y="5414963"/>
            <a:ext cx="69850" cy="825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87" name="Oval 8"/>
          <p:cNvSpPr/>
          <p:nvPr/>
        </p:nvSpPr>
        <p:spPr>
          <a:xfrm>
            <a:off x="7010400" y="2438400"/>
            <a:ext cx="69850" cy="80963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88" name="Line 24"/>
          <p:cNvSpPr/>
          <p:nvPr/>
        </p:nvSpPr>
        <p:spPr>
          <a:xfrm>
            <a:off x="7010400" y="2486025"/>
            <a:ext cx="533400" cy="762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9" name="Line 17"/>
          <p:cNvSpPr/>
          <p:nvPr/>
        </p:nvSpPr>
        <p:spPr>
          <a:xfrm>
            <a:off x="685800" y="1905000"/>
            <a:ext cx="4800600" cy="0"/>
          </a:xfrm>
          <a:prstGeom prst="line">
            <a:avLst/>
          </a:prstGeom>
          <a:ln w="57150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0" name="Text Box 101"/>
          <p:cNvSpPr txBox="1"/>
          <p:nvPr/>
        </p:nvSpPr>
        <p:spPr>
          <a:xfrm>
            <a:off x="5943600" y="3657600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7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1291" name="Line 27"/>
          <p:cNvSpPr/>
          <p:nvPr/>
        </p:nvSpPr>
        <p:spPr>
          <a:xfrm>
            <a:off x="1371600" y="2362200"/>
            <a:ext cx="0" cy="1447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2" name="Freeform 28"/>
          <p:cNvSpPr/>
          <p:nvPr/>
        </p:nvSpPr>
        <p:spPr>
          <a:xfrm>
            <a:off x="571500" y="4800600"/>
            <a:ext cx="800100" cy="762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93" name="Line 29"/>
          <p:cNvSpPr/>
          <p:nvPr/>
        </p:nvSpPr>
        <p:spPr>
          <a:xfrm flipV="1">
            <a:off x="1447800" y="2514600"/>
            <a:ext cx="5562600" cy="2667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4" name="Line 30"/>
          <p:cNvSpPr/>
          <p:nvPr/>
        </p:nvSpPr>
        <p:spPr>
          <a:xfrm flipV="1">
            <a:off x="1600200" y="2895600"/>
            <a:ext cx="5562600" cy="2667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5" name="Freeform 31"/>
          <p:cNvSpPr/>
          <p:nvPr/>
        </p:nvSpPr>
        <p:spPr>
          <a:xfrm>
            <a:off x="3733800" y="1752600"/>
            <a:ext cx="4140200" cy="16510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784" h="920">
                <a:moveTo>
                  <a:pt x="2576" y="416"/>
                </a:moveTo>
                <a:cubicBezTo>
                  <a:pt x="2664" y="372"/>
                  <a:pt x="2752" y="328"/>
                  <a:pt x="2768" y="272"/>
                </a:cubicBezTo>
                <a:cubicBezTo>
                  <a:pt x="2784" y="216"/>
                  <a:pt x="2736" y="120"/>
                  <a:pt x="2672" y="80"/>
                </a:cubicBezTo>
                <a:cubicBezTo>
                  <a:pt x="2608" y="40"/>
                  <a:pt x="2472" y="24"/>
                  <a:pt x="2384" y="32"/>
                </a:cubicBezTo>
                <a:cubicBezTo>
                  <a:pt x="2296" y="40"/>
                  <a:pt x="2488" y="0"/>
                  <a:pt x="2144" y="128"/>
                </a:cubicBezTo>
                <a:cubicBezTo>
                  <a:pt x="1800" y="256"/>
                  <a:pt x="640" y="680"/>
                  <a:pt x="320" y="800"/>
                </a:cubicBezTo>
                <a:cubicBezTo>
                  <a:pt x="0" y="920"/>
                  <a:pt x="112" y="884"/>
                  <a:pt x="224" y="848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96" name="Line 32"/>
          <p:cNvSpPr/>
          <p:nvPr/>
        </p:nvSpPr>
        <p:spPr>
          <a:xfrm>
            <a:off x="3886200" y="3124200"/>
            <a:ext cx="0" cy="228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7" name="Line 33"/>
          <p:cNvSpPr/>
          <p:nvPr/>
        </p:nvSpPr>
        <p:spPr>
          <a:xfrm>
            <a:off x="3886200" y="1905000"/>
            <a:ext cx="0" cy="762000"/>
          </a:xfrm>
          <a:prstGeom prst="line">
            <a:avLst/>
          </a:prstGeom>
          <a:ln w="38100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98" name="Oval 9"/>
          <p:cNvSpPr/>
          <p:nvPr/>
        </p:nvSpPr>
        <p:spPr>
          <a:xfrm>
            <a:off x="3810000" y="1828800"/>
            <a:ext cx="152400" cy="1587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299" name="Oval 9"/>
          <p:cNvSpPr/>
          <p:nvPr/>
        </p:nvSpPr>
        <p:spPr>
          <a:xfrm>
            <a:off x="1295400" y="2286000"/>
            <a:ext cx="152400" cy="1587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300" name="Freeform 36"/>
          <p:cNvSpPr/>
          <p:nvPr/>
        </p:nvSpPr>
        <p:spPr>
          <a:xfrm>
            <a:off x="852488" y="3810000"/>
            <a:ext cx="533400" cy="5334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301" name="Freeform 37"/>
          <p:cNvSpPr/>
          <p:nvPr/>
        </p:nvSpPr>
        <p:spPr>
          <a:xfrm rot="-10457492">
            <a:off x="1371600" y="4268788"/>
            <a:ext cx="506413" cy="56673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302" name="Oval 9"/>
          <p:cNvSpPr/>
          <p:nvPr/>
        </p:nvSpPr>
        <p:spPr>
          <a:xfrm>
            <a:off x="1052513" y="4248150"/>
            <a:ext cx="69850" cy="825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303" name="Oval 9"/>
          <p:cNvSpPr/>
          <p:nvPr/>
        </p:nvSpPr>
        <p:spPr>
          <a:xfrm>
            <a:off x="1582738" y="4224338"/>
            <a:ext cx="69850" cy="825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1304" name="Line 40"/>
          <p:cNvSpPr/>
          <p:nvPr/>
        </p:nvSpPr>
        <p:spPr>
          <a:xfrm>
            <a:off x="1081088" y="4286250"/>
            <a:ext cx="5334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05" name="Rectangle 41"/>
          <p:cNvSpPr/>
          <p:nvPr/>
        </p:nvSpPr>
        <p:spPr>
          <a:xfrm>
            <a:off x="762000" y="560388"/>
            <a:ext cx="42592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Sơ đồ lắp đặt mạch điện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6" name="Rectangle 39"/>
          <p:cNvSpPr/>
          <p:nvPr/>
        </p:nvSpPr>
        <p:spPr>
          <a:xfrm>
            <a:off x="1219200" y="6172200"/>
            <a:ext cx="381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1</a:t>
            </a:r>
            <a:endParaRPr b="1" baseline="-25000" dirty="0">
              <a:latin typeface=".VnTime" pitchFamily="34" charset="0"/>
            </a:endParaRPr>
          </a:p>
        </p:txBody>
      </p:sp>
      <p:sp>
        <p:nvSpPr>
          <p:cNvPr id="11307" name="Rectangle 40"/>
          <p:cNvSpPr/>
          <p:nvPr/>
        </p:nvSpPr>
        <p:spPr>
          <a:xfrm>
            <a:off x="7162800" y="3429000"/>
            <a:ext cx="381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2</a:t>
            </a:r>
            <a:endParaRPr b="1" baseline="-25000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3"/>
          <p:cNvSpPr/>
          <p:nvPr/>
        </p:nvSpPr>
        <p:spPr>
          <a:xfrm>
            <a:off x="533400" y="3733800"/>
            <a:ext cx="1752600" cy="23622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63" name="Rectangle 4"/>
          <p:cNvSpPr/>
          <p:nvPr/>
        </p:nvSpPr>
        <p:spPr>
          <a:xfrm rot="-129602">
            <a:off x="990600" y="4038600"/>
            <a:ext cx="7620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64" name="AutoShape 6"/>
          <p:cNvSpPr/>
          <p:nvPr/>
        </p:nvSpPr>
        <p:spPr>
          <a:xfrm>
            <a:off x="3581400" y="2667000"/>
            <a:ext cx="533400" cy="457200"/>
          </a:xfrm>
          <a:prstGeom prst="flowChartSummingJunction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65" name="Oval 7"/>
          <p:cNvSpPr/>
          <p:nvPr/>
        </p:nvSpPr>
        <p:spPr>
          <a:xfrm>
            <a:off x="1371600" y="5181600"/>
            <a:ext cx="69850" cy="80963"/>
          </a:xfrm>
          <a:prstGeom prst="ellipse">
            <a:avLst/>
          </a:prstGeom>
          <a:solidFill>
            <a:srgbClr val="FF3300"/>
          </a:solidFill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66" name="Oval 9"/>
          <p:cNvSpPr/>
          <p:nvPr/>
        </p:nvSpPr>
        <p:spPr>
          <a:xfrm>
            <a:off x="1530350" y="5556250"/>
            <a:ext cx="69850" cy="82550"/>
          </a:xfrm>
          <a:prstGeom prst="ellipse">
            <a:avLst/>
          </a:prstGeom>
          <a:solidFill>
            <a:srgbClr val="FF3300"/>
          </a:solidFill>
          <a:ln w="28575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67" name="Oval 11">
            <a:hlinkClick r:id="rId1" action="ppaction://hlinksldjump"/>
          </p:cNvPr>
          <p:cNvSpPr/>
          <p:nvPr/>
        </p:nvSpPr>
        <p:spPr>
          <a:xfrm>
            <a:off x="838200" y="4876800"/>
            <a:ext cx="1066800" cy="107156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68" name="Line 17"/>
          <p:cNvSpPr/>
          <p:nvPr/>
        </p:nvSpPr>
        <p:spPr>
          <a:xfrm>
            <a:off x="685800" y="2362200"/>
            <a:ext cx="25908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7" name="Text Box 96"/>
          <p:cNvSpPr txBox="1"/>
          <p:nvPr/>
        </p:nvSpPr>
        <p:spPr>
          <a:xfrm>
            <a:off x="3054350" y="5327650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97"/>
          <p:cNvSpPr txBox="1"/>
          <p:nvPr/>
        </p:nvSpPr>
        <p:spPr>
          <a:xfrm>
            <a:off x="3578225" y="5030788"/>
            <a:ext cx="609600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Text Box 98"/>
          <p:cNvSpPr txBox="1"/>
          <p:nvPr/>
        </p:nvSpPr>
        <p:spPr>
          <a:xfrm>
            <a:off x="4083050" y="4743450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3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2300" name="Text Box 99"/>
          <p:cNvSpPr txBox="1"/>
          <p:nvPr/>
        </p:nvSpPr>
        <p:spPr>
          <a:xfrm>
            <a:off x="4586288" y="4454525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4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2301" name="Text Box 100"/>
          <p:cNvSpPr txBox="1"/>
          <p:nvPr/>
        </p:nvSpPr>
        <p:spPr>
          <a:xfrm>
            <a:off x="5091113" y="4167188"/>
            <a:ext cx="609600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2302" name="Text Box 101"/>
          <p:cNvSpPr txBox="1"/>
          <p:nvPr/>
        </p:nvSpPr>
        <p:spPr>
          <a:xfrm>
            <a:off x="5594350" y="3878263"/>
            <a:ext cx="609600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6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40975" name="Text Box 38"/>
          <p:cNvSpPr txBox="1"/>
          <p:nvPr/>
        </p:nvSpPr>
        <p:spPr>
          <a:xfrm>
            <a:off x="387350" y="1685925"/>
            <a:ext cx="3810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VNI-Avo" pitchFamily="2" charset="0"/>
              </a:rPr>
              <a:t>0</a:t>
            </a:r>
            <a:endParaRPr sz="2000" b="1" dirty="0">
              <a:latin typeface="VNI-Avo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20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40976" name="Line 16"/>
          <p:cNvSpPr/>
          <p:nvPr/>
        </p:nvSpPr>
        <p:spPr>
          <a:xfrm flipV="1">
            <a:off x="1143000" y="5181600"/>
            <a:ext cx="304800" cy="228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77" name="Rectangle 5"/>
          <p:cNvSpPr/>
          <p:nvPr/>
        </p:nvSpPr>
        <p:spPr>
          <a:xfrm>
            <a:off x="6629400" y="1752600"/>
            <a:ext cx="1295400" cy="16002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78" name="Oval 11">
            <a:hlinkClick r:id="rId1" action="ppaction://hlinksldjump"/>
          </p:cNvPr>
          <p:cNvSpPr/>
          <p:nvPr/>
        </p:nvSpPr>
        <p:spPr>
          <a:xfrm>
            <a:off x="6781800" y="2133600"/>
            <a:ext cx="1066800" cy="1071563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79" name="Oval 8"/>
          <p:cNvSpPr/>
          <p:nvPr/>
        </p:nvSpPr>
        <p:spPr>
          <a:xfrm>
            <a:off x="7543800" y="2438400"/>
            <a:ext cx="76200" cy="76200"/>
          </a:xfrm>
          <a:prstGeom prst="ellipse">
            <a:avLst/>
          </a:prstGeom>
          <a:solidFill>
            <a:srgbClr val="FF3300"/>
          </a:solidFill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80" name="Oval 9"/>
          <p:cNvSpPr/>
          <p:nvPr/>
        </p:nvSpPr>
        <p:spPr>
          <a:xfrm>
            <a:off x="7162800" y="2819400"/>
            <a:ext cx="69850" cy="82550"/>
          </a:xfrm>
          <a:prstGeom prst="ellipse">
            <a:avLst/>
          </a:prstGeom>
          <a:solidFill>
            <a:srgbClr val="FF3300"/>
          </a:solidFill>
          <a:ln w="28575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2309" name="Oval 8"/>
          <p:cNvSpPr/>
          <p:nvPr/>
        </p:nvSpPr>
        <p:spPr>
          <a:xfrm>
            <a:off x="13252450" y="-457200"/>
            <a:ext cx="69850" cy="80963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82" name="Oval 9"/>
          <p:cNvSpPr/>
          <p:nvPr/>
        </p:nvSpPr>
        <p:spPr>
          <a:xfrm>
            <a:off x="1066800" y="5414963"/>
            <a:ext cx="69850" cy="82550"/>
          </a:xfrm>
          <a:prstGeom prst="ellipse">
            <a:avLst/>
          </a:prstGeom>
          <a:solidFill>
            <a:srgbClr val="FF3300"/>
          </a:solidFill>
          <a:ln w="28575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83" name="Oval 8"/>
          <p:cNvSpPr/>
          <p:nvPr/>
        </p:nvSpPr>
        <p:spPr>
          <a:xfrm>
            <a:off x="7010400" y="2438400"/>
            <a:ext cx="69850" cy="80963"/>
          </a:xfrm>
          <a:prstGeom prst="ellipse">
            <a:avLst/>
          </a:prstGeom>
          <a:solidFill>
            <a:srgbClr val="FF3300"/>
          </a:solidFill>
          <a:ln w="381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0984" name="Line 24"/>
          <p:cNvSpPr/>
          <p:nvPr/>
        </p:nvSpPr>
        <p:spPr>
          <a:xfrm>
            <a:off x="7086600" y="2438400"/>
            <a:ext cx="457200" cy="762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5" name="Line 17"/>
          <p:cNvSpPr/>
          <p:nvPr/>
        </p:nvSpPr>
        <p:spPr>
          <a:xfrm>
            <a:off x="685800" y="1905000"/>
            <a:ext cx="4800600" cy="0"/>
          </a:xfrm>
          <a:prstGeom prst="line">
            <a:avLst/>
          </a:prstGeom>
          <a:ln w="57150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4" name="Text Box 101"/>
          <p:cNvSpPr txBox="1"/>
          <p:nvPr/>
        </p:nvSpPr>
        <p:spPr>
          <a:xfrm>
            <a:off x="5943600" y="3657600"/>
            <a:ext cx="609600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7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40987" name="Line 27"/>
          <p:cNvSpPr/>
          <p:nvPr/>
        </p:nvSpPr>
        <p:spPr>
          <a:xfrm>
            <a:off x="1371600" y="2362200"/>
            <a:ext cx="0" cy="14478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88" name="Freeform 28"/>
          <p:cNvSpPr/>
          <p:nvPr/>
        </p:nvSpPr>
        <p:spPr>
          <a:xfrm>
            <a:off x="571500" y="4800600"/>
            <a:ext cx="800100" cy="762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0990" name="Line 30"/>
          <p:cNvSpPr/>
          <p:nvPr/>
        </p:nvSpPr>
        <p:spPr>
          <a:xfrm flipV="1">
            <a:off x="1600200" y="2895600"/>
            <a:ext cx="5562600" cy="2667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1" name="Freeform 31"/>
          <p:cNvSpPr/>
          <p:nvPr/>
        </p:nvSpPr>
        <p:spPr>
          <a:xfrm>
            <a:off x="3733800" y="1752600"/>
            <a:ext cx="4140200" cy="16510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784" h="920">
                <a:moveTo>
                  <a:pt x="2576" y="416"/>
                </a:moveTo>
                <a:cubicBezTo>
                  <a:pt x="2664" y="372"/>
                  <a:pt x="2752" y="328"/>
                  <a:pt x="2768" y="272"/>
                </a:cubicBezTo>
                <a:cubicBezTo>
                  <a:pt x="2784" y="216"/>
                  <a:pt x="2736" y="120"/>
                  <a:pt x="2672" y="80"/>
                </a:cubicBezTo>
                <a:cubicBezTo>
                  <a:pt x="2608" y="40"/>
                  <a:pt x="2472" y="24"/>
                  <a:pt x="2384" y="32"/>
                </a:cubicBezTo>
                <a:cubicBezTo>
                  <a:pt x="2296" y="40"/>
                  <a:pt x="2488" y="0"/>
                  <a:pt x="2144" y="128"/>
                </a:cubicBezTo>
                <a:cubicBezTo>
                  <a:pt x="1800" y="256"/>
                  <a:pt x="640" y="680"/>
                  <a:pt x="320" y="800"/>
                </a:cubicBezTo>
                <a:cubicBezTo>
                  <a:pt x="0" y="920"/>
                  <a:pt x="112" y="884"/>
                  <a:pt x="224" y="848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0992" name="Line 32"/>
          <p:cNvSpPr/>
          <p:nvPr/>
        </p:nvSpPr>
        <p:spPr>
          <a:xfrm>
            <a:off x="3886200" y="3124200"/>
            <a:ext cx="0" cy="228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3" name="Line 33"/>
          <p:cNvSpPr/>
          <p:nvPr/>
        </p:nvSpPr>
        <p:spPr>
          <a:xfrm>
            <a:off x="3886200" y="1905000"/>
            <a:ext cx="0" cy="762000"/>
          </a:xfrm>
          <a:prstGeom prst="line">
            <a:avLst/>
          </a:prstGeom>
          <a:ln w="38100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4" name="Oval 9"/>
          <p:cNvSpPr/>
          <p:nvPr/>
        </p:nvSpPr>
        <p:spPr>
          <a:xfrm>
            <a:off x="3810000" y="1828800"/>
            <a:ext cx="152400" cy="152400"/>
          </a:xfrm>
          <a:prstGeom prst="ellipse">
            <a:avLst/>
          </a:prstGeom>
          <a:solidFill>
            <a:srgbClr val="0000FF"/>
          </a:solidFill>
          <a:ln w="63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5" name="Oval 9"/>
          <p:cNvSpPr/>
          <p:nvPr/>
        </p:nvSpPr>
        <p:spPr>
          <a:xfrm>
            <a:off x="1295400" y="2279650"/>
            <a:ext cx="152400" cy="158750"/>
          </a:xfrm>
          <a:prstGeom prst="ellipse">
            <a:avLst/>
          </a:prstGeom>
          <a:solidFill>
            <a:srgbClr val="FF3300"/>
          </a:solidFill>
          <a:ln w="1270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1003" name="Line 43"/>
          <p:cNvSpPr/>
          <p:nvPr/>
        </p:nvSpPr>
        <p:spPr>
          <a:xfrm rot="-7987327" flipV="1">
            <a:off x="7172325" y="2311400"/>
            <a:ext cx="304800" cy="3048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24" name="Rectangle 39"/>
          <p:cNvSpPr/>
          <p:nvPr/>
        </p:nvSpPr>
        <p:spPr>
          <a:xfrm>
            <a:off x="1143000" y="6248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1</a:t>
            </a:r>
            <a:endParaRPr b="1" baseline="-25000" dirty="0">
              <a:latin typeface=".VnTime" pitchFamily="34" charset="0"/>
            </a:endParaRPr>
          </a:p>
        </p:txBody>
      </p:sp>
      <p:sp>
        <p:nvSpPr>
          <p:cNvPr id="12325" name="Rectangle 40"/>
          <p:cNvSpPr/>
          <p:nvPr/>
        </p:nvSpPr>
        <p:spPr>
          <a:xfrm>
            <a:off x="7162800" y="3505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2</a:t>
            </a:r>
            <a:endParaRPr b="1" baseline="-25000" dirty="0">
              <a:latin typeface=".VnTime" pitchFamily="34" charset="0"/>
            </a:endParaRPr>
          </a:p>
        </p:txBody>
      </p:sp>
      <p:sp>
        <p:nvSpPr>
          <p:cNvPr id="41007" name="Line 47"/>
          <p:cNvSpPr/>
          <p:nvPr/>
        </p:nvSpPr>
        <p:spPr>
          <a:xfrm flipV="1">
            <a:off x="1447800" y="2514600"/>
            <a:ext cx="5562600" cy="26670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8" name="Freeform 48"/>
          <p:cNvSpPr/>
          <p:nvPr/>
        </p:nvSpPr>
        <p:spPr>
          <a:xfrm>
            <a:off x="838200" y="3810000"/>
            <a:ext cx="533400" cy="5334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1009" name="Freeform 49"/>
          <p:cNvSpPr/>
          <p:nvPr/>
        </p:nvSpPr>
        <p:spPr>
          <a:xfrm rot="-10457492">
            <a:off x="1398588" y="4267200"/>
            <a:ext cx="506412" cy="56673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41010" name="Line 50"/>
          <p:cNvSpPr/>
          <p:nvPr/>
        </p:nvSpPr>
        <p:spPr>
          <a:xfrm>
            <a:off x="1066800" y="4267200"/>
            <a:ext cx="5334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11" name="Line 51"/>
          <p:cNvSpPr/>
          <p:nvPr/>
        </p:nvSpPr>
        <p:spPr>
          <a:xfrm flipV="1">
            <a:off x="1066800" y="5257800"/>
            <a:ext cx="304800" cy="2286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12" name="Oval 9"/>
          <p:cNvSpPr/>
          <p:nvPr/>
        </p:nvSpPr>
        <p:spPr>
          <a:xfrm>
            <a:off x="1066800" y="4260850"/>
            <a:ext cx="69850" cy="825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41013" name="Oval 9"/>
          <p:cNvSpPr/>
          <p:nvPr/>
        </p:nvSpPr>
        <p:spPr>
          <a:xfrm>
            <a:off x="1582738" y="4260850"/>
            <a:ext cx="69850" cy="825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2333" name="Rectangle 55"/>
          <p:cNvSpPr/>
          <p:nvPr/>
        </p:nvSpPr>
        <p:spPr>
          <a:xfrm>
            <a:off x="762000" y="560388"/>
            <a:ext cx="59594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Các bước vẽ sơ đồ lắp đặt mạch điện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64" grpId="0" animBg="1"/>
      <p:bldP spid="40965" grpId="0" animBg="1"/>
      <p:bldP spid="40966" grpId="0" animBg="1"/>
      <p:bldP spid="40967" grpId="0" animBg="1"/>
      <p:bldP spid="40975" grpId="0"/>
      <p:bldP spid="40977" grpId="0" animBg="1"/>
      <p:bldP spid="40978" grpId="0" animBg="1"/>
      <p:bldP spid="40979" grpId="0" animBg="1"/>
      <p:bldP spid="40980" grpId="0" animBg="1"/>
      <p:bldP spid="40982" grpId="0" animBg="1"/>
      <p:bldP spid="40983" grpId="0" animBg="1"/>
      <p:bldP spid="40994" grpId="0" animBg="1"/>
      <p:bldP spid="40995" grpId="0" animBg="1"/>
      <p:bldP spid="41012" grpId="0" animBg="1"/>
      <p:bldP spid="410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350"/>
            <a:ext cx="9144000" cy="6851650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763000" cy="670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18"/>
          <p:cNvSpPr txBox="1"/>
          <p:nvPr/>
        </p:nvSpPr>
        <p:spPr>
          <a:xfrm>
            <a:off x="1828800" y="1066800"/>
            <a:ext cx="594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Qui trình </a:t>
            </a:r>
            <a:r>
              <a:rPr b="1" dirty="0">
                <a:solidFill>
                  <a:srgbClr val="FF0066"/>
                </a:solidFill>
                <a:latin typeface=".VnTime" pitchFamily="34" charset="0"/>
                <a:cs typeface="Arial" panose="020B0604020202020204" pitchFamily="34" charset="0"/>
              </a:rPr>
              <a:t>l</a:t>
            </a:r>
            <a:r>
              <a:rPr sz="2400" b="1" dirty="0">
                <a:solidFill>
                  <a:srgbClr val="FF0066"/>
                </a:solidFill>
                <a:latin typeface=".VnTime" pitchFamily="34" charset="0"/>
                <a:cs typeface="Arial" panose="020B0604020202020204" pitchFamily="34" charset="0"/>
              </a:rPr>
              <a:t>ắ</a:t>
            </a:r>
            <a:r>
              <a:rPr b="1" dirty="0">
                <a:solidFill>
                  <a:srgbClr val="FF0066"/>
                </a:solidFill>
                <a:latin typeface=".VnTime" pitchFamily="34" charset="0"/>
                <a:cs typeface="Arial" panose="020B0604020202020204" pitchFamily="34" charset="0"/>
              </a:rPr>
              <a:t>p</a:t>
            </a: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ặ</a:t>
            </a: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m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 đi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ệ</a:t>
            </a: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:</a:t>
            </a:r>
            <a:endParaRPr b="1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339" name="Rectangle 21"/>
          <p:cNvSpPr/>
          <p:nvPr/>
        </p:nvSpPr>
        <p:spPr>
          <a:xfrm>
            <a:off x="468313" y="2222500"/>
            <a:ext cx="1368425" cy="1511300"/>
          </a:xfrm>
          <a:prstGeom prst="rect">
            <a:avLst/>
          </a:prstGeom>
          <a:solidFill>
            <a:srgbClr val="C1E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0" name="Rectangle 22"/>
          <p:cNvSpPr/>
          <p:nvPr/>
        </p:nvSpPr>
        <p:spPr>
          <a:xfrm>
            <a:off x="2209800" y="2209800"/>
            <a:ext cx="1368425" cy="1511300"/>
          </a:xfrm>
          <a:prstGeom prst="rect">
            <a:avLst/>
          </a:prstGeom>
          <a:solidFill>
            <a:srgbClr val="C1E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lỗ 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1" name="Rectangle 23"/>
          <p:cNvSpPr/>
          <p:nvPr/>
        </p:nvSpPr>
        <p:spPr>
          <a:xfrm>
            <a:off x="3922713" y="2206625"/>
            <a:ext cx="1368425" cy="1511300"/>
          </a:xfrm>
          <a:prstGeom prst="rect">
            <a:avLst/>
          </a:prstGeom>
          <a:solidFill>
            <a:srgbClr val="C1E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TBĐ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BĐ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2" name="Rectangle 24"/>
          <p:cNvSpPr/>
          <p:nvPr/>
        </p:nvSpPr>
        <p:spPr>
          <a:xfrm>
            <a:off x="5651500" y="2205038"/>
            <a:ext cx="1368425" cy="1511300"/>
          </a:xfrm>
          <a:prstGeom prst="rect">
            <a:avLst/>
          </a:prstGeom>
          <a:solidFill>
            <a:srgbClr val="C1E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 dây 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điện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sz="2400" b="1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3" name="Rectangle 25"/>
          <p:cNvSpPr/>
          <p:nvPr/>
        </p:nvSpPr>
        <p:spPr>
          <a:xfrm>
            <a:off x="7380288" y="2205038"/>
            <a:ext cx="1368425" cy="1511300"/>
          </a:xfrm>
          <a:prstGeom prst="rect">
            <a:avLst/>
          </a:prstGeom>
          <a:solidFill>
            <a:srgbClr val="C1E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</a:t>
            </a:r>
            <a:endParaRPr sz="2400" b="1" dirty="0">
              <a:solidFill>
                <a:srgbClr val="00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8724" name="Rectangle 20"/>
          <p:cNvSpPr/>
          <p:nvPr/>
        </p:nvSpPr>
        <p:spPr>
          <a:xfrm>
            <a:off x="460375" y="2209800"/>
            <a:ext cx="1368425" cy="1511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7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7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8730" name="Rectangle 26"/>
          <p:cNvSpPr/>
          <p:nvPr/>
        </p:nvSpPr>
        <p:spPr>
          <a:xfrm>
            <a:off x="2197100" y="2209800"/>
            <a:ext cx="1368425" cy="1511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7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7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8731" name="Rectangle 27"/>
          <p:cNvSpPr/>
          <p:nvPr/>
        </p:nvSpPr>
        <p:spPr>
          <a:xfrm>
            <a:off x="3924300" y="2222500"/>
            <a:ext cx="1368425" cy="1511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7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7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8732" name="Rectangle 28"/>
          <p:cNvSpPr/>
          <p:nvPr/>
        </p:nvSpPr>
        <p:spPr>
          <a:xfrm>
            <a:off x="5638800" y="2209800"/>
            <a:ext cx="1368425" cy="1511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7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7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8733" name="Rectangle 29"/>
          <p:cNvSpPr/>
          <p:nvPr/>
        </p:nvSpPr>
        <p:spPr>
          <a:xfrm>
            <a:off x="7378700" y="2209800"/>
            <a:ext cx="1368425" cy="1511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7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7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8734" name="Line 30"/>
          <p:cNvSpPr/>
          <p:nvPr/>
        </p:nvSpPr>
        <p:spPr>
          <a:xfrm>
            <a:off x="1835150" y="2924175"/>
            <a:ext cx="360363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8735" name="Line 31"/>
          <p:cNvSpPr/>
          <p:nvPr/>
        </p:nvSpPr>
        <p:spPr>
          <a:xfrm>
            <a:off x="3563938" y="2924175"/>
            <a:ext cx="360362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8736" name="Line 32"/>
          <p:cNvSpPr/>
          <p:nvPr/>
        </p:nvSpPr>
        <p:spPr>
          <a:xfrm>
            <a:off x="5292725" y="2924175"/>
            <a:ext cx="360363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8737" name="Line 33"/>
          <p:cNvSpPr/>
          <p:nvPr/>
        </p:nvSpPr>
        <p:spPr>
          <a:xfrm>
            <a:off x="7019925" y="2924175"/>
            <a:ext cx="360363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32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" dur="500"/>
                                        <p:tgtEl>
                                          <p:spTgt spid="32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1" dur="500"/>
                                        <p:tgtEl>
                                          <p:spTgt spid="32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6" dur="500"/>
                                        <p:tgtEl>
                                          <p:spTgt spid="32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24" grpId="0" animBg="1"/>
      <p:bldP spid="328730" grpId="0" animBg="1"/>
      <p:bldP spid="328731" grpId="0" animBg="1"/>
      <p:bldP spid="328732" grpId="0" animBg="1"/>
      <p:bldP spid="3287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Oval 3"/>
          <p:cNvSpPr/>
          <p:nvPr/>
        </p:nvSpPr>
        <p:spPr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4" descr="Oak"/>
          <p:cNvSpPr/>
          <p:nvPr/>
        </p:nvSpPr>
        <p:spPr>
          <a:xfrm rot="5400000">
            <a:off x="4876800" y="2057400"/>
            <a:ext cx="4876800" cy="3048000"/>
          </a:xfrm>
          <a:prstGeom prst="rect">
            <a:avLst/>
          </a:prstGeom>
          <a:blipFill rotWithShape="1">
            <a:blip r:embed="rId1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 anchorCtr="0">
            <a:flatTx/>
          </a:bodyPr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64" name="AutoShape 5"/>
          <p:cNvSpPr/>
          <p:nvPr/>
        </p:nvSpPr>
        <p:spPr>
          <a:xfrm>
            <a:off x="6934200" y="3886200"/>
            <a:ext cx="1162050" cy="152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65" name="AutoShape 6"/>
          <p:cNvSpPr/>
          <p:nvPr/>
        </p:nvSpPr>
        <p:spPr>
          <a:xfrm rot="5400000">
            <a:off x="6810375" y="1266825"/>
            <a:ext cx="704850" cy="18272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6876" name="Line 12"/>
          <p:cNvSpPr/>
          <p:nvPr/>
        </p:nvSpPr>
        <p:spPr>
          <a:xfrm>
            <a:off x="7239000" y="1219200"/>
            <a:ext cx="0" cy="457200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6877" name="Line 13"/>
          <p:cNvSpPr/>
          <p:nvPr/>
        </p:nvSpPr>
        <p:spPr>
          <a:xfrm>
            <a:off x="7239000" y="1219200"/>
            <a:ext cx="0" cy="457200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6878" name="Line 14"/>
          <p:cNvSpPr/>
          <p:nvPr/>
        </p:nvSpPr>
        <p:spPr>
          <a:xfrm>
            <a:off x="8382000" y="4572000"/>
            <a:ext cx="457200" cy="0"/>
          </a:xfrm>
          <a:prstGeom prst="line">
            <a:avLst/>
          </a:prstGeom>
          <a:ln w="5715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grpSp>
        <p:nvGrpSpPr>
          <p:cNvPr id="36884" name="Group 20"/>
          <p:cNvGrpSpPr/>
          <p:nvPr/>
        </p:nvGrpSpPr>
        <p:grpSpPr>
          <a:xfrm rot="5400000">
            <a:off x="6819900" y="1333500"/>
            <a:ext cx="685800" cy="1828800"/>
            <a:chOff x="720" y="864"/>
            <a:chExt cx="432" cy="1152"/>
          </a:xfrm>
        </p:grpSpPr>
        <p:grpSp>
          <p:nvGrpSpPr>
            <p:cNvPr id="15396" name="Group 21"/>
            <p:cNvGrpSpPr/>
            <p:nvPr/>
          </p:nvGrpSpPr>
          <p:grpSpPr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15398" name="AutoShape 22"/>
              <p:cNvSpPr/>
              <p:nvPr/>
            </p:nvSpPr>
            <p:spPr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 cap="flat" cmpd="sng">
                <a:prstDash val="solid"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9" name="AutoShape 23"/>
              <p:cNvSpPr/>
              <p:nvPr/>
            </p:nvSpPr>
            <p:spPr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97" name="Line 24"/>
            <p:cNvSpPr/>
            <p:nvPr/>
          </p:nvSpPr>
          <p:spPr>
            <a:xfrm>
              <a:off x="924" y="864"/>
              <a:ext cx="144" cy="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  <a:scene3d>
              <a:camera prst="legacyPerspectiv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</p:sp>
      </p:grpSp>
      <p:sp>
        <p:nvSpPr>
          <p:cNvPr id="36889" name="Line 25"/>
          <p:cNvSpPr/>
          <p:nvPr/>
        </p:nvSpPr>
        <p:spPr>
          <a:xfrm>
            <a:off x="6324600" y="4724400"/>
            <a:ext cx="457200" cy="0"/>
          </a:xfrm>
          <a:prstGeom prst="line">
            <a:avLst/>
          </a:prstGeom>
          <a:ln w="5715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6890" name="Line 26"/>
          <p:cNvSpPr/>
          <p:nvPr/>
        </p:nvSpPr>
        <p:spPr>
          <a:xfrm>
            <a:off x="7467600" y="5562600"/>
            <a:ext cx="0" cy="457200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grpSp>
        <p:nvGrpSpPr>
          <p:cNvPr id="36891" name="Group 27"/>
          <p:cNvGrpSpPr/>
          <p:nvPr/>
        </p:nvGrpSpPr>
        <p:grpSpPr>
          <a:xfrm>
            <a:off x="6915150" y="3886200"/>
            <a:ext cx="2076450" cy="1562100"/>
            <a:chOff x="2916" y="2496"/>
            <a:chExt cx="1308" cy="984"/>
          </a:xfrm>
        </p:grpSpPr>
        <p:grpSp>
          <p:nvGrpSpPr>
            <p:cNvPr id="15388" name="Group 28"/>
            <p:cNvGrpSpPr/>
            <p:nvPr/>
          </p:nvGrpSpPr>
          <p:grpSpPr>
            <a:xfrm>
              <a:off x="2916" y="2520"/>
              <a:ext cx="720" cy="960"/>
              <a:chOff x="1968" y="2400"/>
              <a:chExt cx="720" cy="960"/>
            </a:xfrm>
          </p:grpSpPr>
          <p:sp>
            <p:nvSpPr>
              <p:cNvPr id="15390" name="AutoShape 29"/>
              <p:cNvSpPr/>
              <p:nvPr/>
            </p:nvSpPr>
            <p:spPr>
              <a:xfrm>
                <a:off x="1968" y="240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prstDash val="solid"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1" name="Rectangle 30"/>
              <p:cNvSpPr/>
              <p:nvPr/>
            </p:nvSpPr>
            <p:spPr>
              <a:xfrm>
                <a:off x="2160" y="240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2" name="Rectangle 31"/>
              <p:cNvSpPr/>
              <p:nvPr/>
            </p:nvSpPr>
            <p:spPr>
              <a:xfrm>
                <a:off x="2196" y="2592"/>
                <a:ext cx="240" cy="624"/>
              </a:xfrm>
              <a:prstGeom prst="rect">
                <a:avLst/>
              </a:prstGeom>
              <a:noFill/>
              <a:ln w="63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3" name="Rectangle 32"/>
              <p:cNvSpPr/>
              <p:nvPr/>
            </p:nvSpPr>
            <p:spPr>
              <a:xfrm>
                <a:off x="2220" y="26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4A6264"/>
                  </a:gs>
                  <a:gs pos="50000">
                    <a:srgbClr val="A0D4D8"/>
                  </a:gs>
                  <a:gs pos="100000">
                    <a:srgbClr val="4A6264"/>
                  </a:gs>
                </a:gsLst>
                <a:lin ang="5400000" scaled="1"/>
                <a:tileRect/>
              </a:gra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4" name="AutoShape 33"/>
              <p:cNvSpPr/>
              <p:nvPr/>
            </p:nvSpPr>
            <p:spPr>
              <a:xfrm>
                <a:off x="2016" y="2832"/>
                <a:ext cx="96" cy="96"/>
              </a:xfrm>
              <a:custGeom>
                <a:avLst/>
                <a:gdLst>
                  <a:gd name="txL" fmla="*/ 3150 w 21600"/>
                  <a:gd name="txT" fmla="*/ 3150 h 21600"/>
                  <a:gd name="txR" fmla="*/ 18450 w 21600"/>
                  <a:gd name="txB" fmla="*/ 1845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lnTo>
                      <a:pt x="17401" y="15493"/>
                    </a:ln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lnTo>
                      <a:pt x="4198" y="6106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6350" cap="flat" cmpd="sng">
                <a:solidFill>
                  <a:srgbClr val="CC33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5395" name="AutoShape 34"/>
              <p:cNvSpPr/>
              <p:nvPr/>
            </p:nvSpPr>
            <p:spPr>
              <a:xfrm>
                <a:off x="2532" y="2844"/>
                <a:ext cx="96" cy="96"/>
              </a:xfrm>
              <a:custGeom>
                <a:avLst/>
                <a:gdLst>
                  <a:gd name="txL" fmla="*/ 3150 w 21600"/>
                  <a:gd name="txT" fmla="*/ 3150 h 21600"/>
                  <a:gd name="txR" fmla="*/ 18450 w 21600"/>
                  <a:gd name="txB" fmla="*/ 1845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lnTo>
                      <a:pt x="17401" y="15493"/>
                    </a:ln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lnTo>
                      <a:pt x="4198" y="6106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6350" cap="flat" cmpd="sng">
                <a:solidFill>
                  <a:srgbClr val="CC33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5389" name="Text Box 35"/>
            <p:cNvSpPr txBox="1"/>
            <p:nvPr/>
          </p:nvSpPr>
          <p:spPr>
            <a:xfrm>
              <a:off x="3120" y="2496"/>
              <a:ext cx="110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i="1" dirty="0">
                  <a:solidFill>
                    <a:schemeClr val="bg2"/>
                  </a:solidFill>
                  <a:latin typeface=".TMC-Ong Do" pitchFamily="2" charset="0"/>
                  <a:sym typeface="Wingdings 2" pitchFamily="18" charset="2"/>
                </a:rPr>
                <a:t>Vina</a:t>
              </a:r>
              <a:endParaRPr sz="1800" i="1" dirty="0">
                <a:solidFill>
                  <a:schemeClr val="bg2"/>
                </a:solidFill>
                <a:latin typeface=".TMC-Ong Do" pitchFamily="2" charset="0"/>
                <a:sym typeface="Wingdings 2" pitchFamily="18" charset="2"/>
              </a:endParaRPr>
            </a:p>
          </p:txBody>
        </p:sp>
      </p:grpSp>
      <p:grpSp>
        <p:nvGrpSpPr>
          <p:cNvPr id="36911" name="Group 47"/>
          <p:cNvGrpSpPr/>
          <p:nvPr/>
        </p:nvGrpSpPr>
        <p:grpSpPr>
          <a:xfrm>
            <a:off x="3886200" y="228600"/>
            <a:ext cx="1109663" cy="3136900"/>
            <a:chOff x="606" y="136"/>
            <a:chExt cx="699" cy="1976"/>
          </a:xfrm>
        </p:grpSpPr>
        <p:sp>
          <p:nvSpPr>
            <p:cNvPr id="15385" name="Rectangle 48"/>
            <p:cNvSpPr/>
            <p:nvPr/>
          </p:nvSpPr>
          <p:spPr>
            <a:xfrm rot="3861824">
              <a:off x="-105" y="847"/>
              <a:ext cx="1682" cy="260"/>
            </a:xfrm>
            <a:prstGeom prst="rect">
              <a:avLst/>
            </a:prstGeom>
            <a:gradFill rotWithShape="1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386" name="AutoShape 49"/>
            <p:cNvSpPr/>
            <p:nvPr/>
          </p:nvSpPr>
          <p:spPr>
            <a:xfrm rot="9178340">
              <a:off x="1063" y="1719"/>
              <a:ext cx="242" cy="33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387" name="AutoShape 50"/>
            <p:cNvSpPr/>
            <p:nvPr/>
          </p:nvSpPr>
          <p:spPr>
            <a:xfrm rot="9178340">
              <a:off x="1219" y="1902"/>
              <a:ext cx="77" cy="210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374" name="Oval 51"/>
          <p:cNvSpPr/>
          <p:nvPr/>
        </p:nvSpPr>
        <p:spPr>
          <a:xfrm>
            <a:off x="75438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5" name="Oval 52"/>
          <p:cNvSpPr/>
          <p:nvPr/>
        </p:nvSpPr>
        <p:spPr>
          <a:xfrm>
            <a:off x="65532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6" name="Oval 53"/>
          <p:cNvSpPr/>
          <p:nvPr/>
        </p:nvSpPr>
        <p:spPr>
          <a:xfrm>
            <a:off x="7162800" y="21336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7" name="Oval 58"/>
          <p:cNvSpPr/>
          <p:nvPr/>
        </p:nvSpPr>
        <p:spPr>
          <a:xfrm>
            <a:off x="73914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8" name="Oval 59"/>
          <p:cNvSpPr/>
          <p:nvPr/>
        </p:nvSpPr>
        <p:spPr>
          <a:xfrm>
            <a:off x="73914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5379" name="Oval 60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6925" name="Line 61"/>
          <p:cNvSpPr/>
          <p:nvPr/>
        </p:nvSpPr>
        <p:spPr>
          <a:xfrm>
            <a:off x="5715000" y="2209800"/>
            <a:ext cx="457200" cy="0"/>
          </a:xfrm>
          <a:prstGeom prst="line">
            <a:avLst/>
          </a:prstGeom>
          <a:ln w="5715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6926" name="Line 62"/>
          <p:cNvSpPr/>
          <p:nvPr/>
        </p:nvSpPr>
        <p:spPr>
          <a:xfrm>
            <a:off x="8229600" y="2133600"/>
            <a:ext cx="457200" cy="0"/>
          </a:xfrm>
          <a:prstGeom prst="line">
            <a:avLst/>
          </a:prstGeom>
          <a:ln w="5715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5382" name="Text Box 63"/>
          <p:cNvSpPr txBox="1"/>
          <p:nvPr/>
        </p:nvSpPr>
        <p:spPr>
          <a:xfrm>
            <a:off x="457200" y="16764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BƯỚC 1</a:t>
            </a:r>
            <a:endParaRPr sz="2400" b="1" u="sng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3" name="Text Box 64"/>
          <p:cNvSpPr txBox="1"/>
          <p:nvPr/>
        </p:nvSpPr>
        <p:spPr>
          <a:xfrm>
            <a:off x="304800" y="2362200"/>
            <a:ext cx="1905000" cy="466725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VẠCH DẤU </a:t>
            </a: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47" name="Text Box 83"/>
          <p:cNvSpPr txBox="1"/>
          <p:nvPr/>
        </p:nvSpPr>
        <p:spPr>
          <a:xfrm>
            <a:off x="212725" y="4181475"/>
            <a:ext cx="405447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Chú ý: khoảng cách tương ứng từ thiết bị đến cạnh bảng điện bằng nhau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26 -0.09412 C -0.25069 -0.09597 -0.2026 -0.09852 -0.15226 -0.108 C -0.1309 -0.11748 -0.11007 -0.11216 -0.08767 -0.11077 C -0.06979 -0.10291 -0.05139 -0.09921 -0.03351 -0.09135 C 0.02188 -0.09296 0.08351 -0.10152 0.13941 -0.09412 C 0.15 -0.0895 0.15938 -0.08765 0.17066 -0.0858 C 0.19271 -0.06614 0.25104 -0.07308 0.27274 -0.07192 C 0.28368 -0.07238 0.34444 -0.0858 0.36649 -0.06637 C 0.36788 -0.06359 0.3717 -0.06105 0.37066 -0.05804 C 0.36962 -0.0555 0.36545 -0.06336 0.36441 -0.06082 C 0.36337 -0.05781 0.36754 -0.0555 0.36858 -0.05249 C 0.36962 -0.04995 0.36997 -0.04694 0.37066 -0.04417 C 0.3559 0.03446 0.36649 -0.02821 0.36858 0.1642 C 0.36545 0.23728 0.36649 0.19751 0.36649 0.2835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8 -0.00531 C -0.08402 -0.00647 -0.09097 -0.00971 -0.09774 -0.01017 C -0.11423 -0.01156 -0.13038 -0.01457 -0.14652 -0.01827 C -0.1533 -0.01965 -0.16007 -0.02243 -0.16684 -0.02405 C -0.17725 -0.02983 -0.16406 -0.02289 -0.17586 -0.02752 C -0.18489 -0.03099 -0.19288 -0.03515 -0.20243 -0.03677 C -0.20885 -0.03977 -0.21458 -0.0437 -0.22152 -0.04602 C -0.23402 -0.05041 -0.2467 -0.05296 -0.25937 -0.05642 C -0.26718 -0.05874 -0.27569 -0.06105 -0.28333 -0.06105 " pathEditMode="relative" rAng="0" ptsTypes="ffffffffA">
                                      <p:cBhvr>
                                        <p:cTn id="16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0.01318 L -0.30312 0.013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800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4" descr="Oak"/>
          <p:cNvSpPr/>
          <p:nvPr/>
        </p:nvSpPr>
        <p:spPr>
          <a:xfrm rot="5400000">
            <a:off x="4610100" y="1714500"/>
            <a:ext cx="3581400" cy="2895600"/>
          </a:xfrm>
          <a:prstGeom prst="rect">
            <a:avLst/>
          </a:prstGeom>
          <a:blipFill rotWithShape="1">
            <a:blip r:embed="rId1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 anchorCtr="0">
            <a:flatTx/>
          </a:bodyPr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6387" name="AutoShape 5"/>
          <p:cNvSpPr/>
          <p:nvPr/>
        </p:nvSpPr>
        <p:spPr>
          <a:xfrm>
            <a:off x="5867400" y="2286000"/>
            <a:ext cx="1162050" cy="152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8921" name="Line 9"/>
          <p:cNvSpPr/>
          <p:nvPr/>
        </p:nvSpPr>
        <p:spPr>
          <a:xfrm>
            <a:off x="6400800" y="1447800"/>
            <a:ext cx="0" cy="457200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8923" name="Line 11"/>
          <p:cNvSpPr/>
          <p:nvPr/>
        </p:nvSpPr>
        <p:spPr>
          <a:xfrm>
            <a:off x="7391400" y="3124200"/>
            <a:ext cx="457200" cy="0"/>
          </a:xfrm>
          <a:prstGeom prst="line">
            <a:avLst/>
          </a:prstGeom>
          <a:ln w="5715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8929" name="Line 17"/>
          <p:cNvSpPr/>
          <p:nvPr/>
        </p:nvSpPr>
        <p:spPr>
          <a:xfrm>
            <a:off x="5105400" y="3124200"/>
            <a:ext cx="457200" cy="0"/>
          </a:xfrm>
          <a:prstGeom prst="line">
            <a:avLst/>
          </a:prstGeom>
          <a:ln w="5715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38930" name="Line 18"/>
          <p:cNvSpPr/>
          <p:nvPr/>
        </p:nvSpPr>
        <p:spPr>
          <a:xfrm>
            <a:off x="6324600" y="4267200"/>
            <a:ext cx="0" cy="457200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triangle" w="med" len="med"/>
            <a:tailEnd type="triangle" w="med" len="med"/>
          </a:ln>
        </p:spPr>
      </p:sp>
      <p:grpSp>
        <p:nvGrpSpPr>
          <p:cNvPr id="38931" name="Group 19"/>
          <p:cNvGrpSpPr/>
          <p:nvPr/>
        </p:nvGrpSpPr>
        <p:grpSpPr>
          <a:xfrm>
            <a:off x="5791200" y="2324100"/>
            <a:ext cx="2076450" cy="1562100"/>
            <a:chOff x="2916" y="2496"/>
            <a:chExt cx="1308" cy="984"/>
          </a:xfrm>
        </p:grpSpPr>
        <p:grpSp>
          <p:nvGrpSpPr>
            <p:cNvPr id="16401" name="Group 20"/>
            <p:cNvGrpSpPr/>
            <p:nvPr/>
          </p:nvGrpSpPr>
          <p:grpSpPr>
            <a:xfrm>
              <a:off x="2916" y="2520"/>
              <a:ext cx="720" cy="960"/>
              <a:chOff x="1968" y="2400"/>
              <a:chExt cx="720" cy="960"/>
            </a:xfrm>
          </p:grpSpPr>
          <p:sp>
            <p:nvSpPr>
              <p:cNvPr id="16403" name="AutoShape 21"/>
              <p:cNvSpPr/>
              <p:nvPr/>
            </p:nvSpPr>
            <p:spPr>
              <a:xfrm>
                <a:off x="1968" y="240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prstDash val="solid"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4" name="Rectangle 22"/>
              <p:cNvSpPr/>
              <p:nvPr/>
            </p:nvSpPr>
            <p:spPr>
              <a:xfrm>
                <a:off x="2160" y="240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5" name="Rectangle 23"/>
              <p:cNvSpPr/>
              <p:nvPr/>
            </p:nvSpPr>
            <p:spPr>
              <a:xfrm>
                <a:off x="2196" y="2592"/>
                <a:ext cx="240" cy="624"/>
              </a:xfrm>
              <a:prstGeom prst="rect">
                <a:avLst/>
              </a:prstGeom>
              <a:noFill/>
              <a:ln w="63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6" name="Rectangle 24"/>
              <p:cNvSpPr/>
              <p:nvPr/>
            </p:nvSpPr>
            <p:spPr>
              <a:xfrm>
                <a:off x="2220" y="26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4A6264"/>
                  </a:gs>
                  <a:gs pos="50000">
                    <a:srgbClr val="A0D4D8"/>
                  </a:gs>
                  <a:gs pos="100000">
                    <a:srgbClr val="4A6264"/>
                  </a:gs>
                </a:gsLst>
                <a:lin ang="5400000" scaled="1"/>
                <a:tileRect/>
              </a:gra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7" name="AutoShape 25"/>
              <p:cNvSpPr/>
              <p:nvPr/>
            </p:nvSpPr>
            <p:spPr>
              <a:xfrm>
                <a:off x="2016" y="2832"/>
                <a:ext cx="96" cy="96"/>
              </a:xfrm>
              <a:custGeom>
                <a:avLst/>
                <a:gdLst>
                  <a:gd name="txL" fmla="*/ 3150 w 21600"/>
                  <a:gd name="txT" fmla="*/ 3150 h 21600"/>
                  <a:gd name="txR" fmla="*/ 18450 w 21600"/>
                  <a:gd name="txB" fmla="*/ 1845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lnTo>
                      <a:pt x="17401" y="15493"/>
                    </a:ln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lnTo>
                      <a:pt x="4198" y="6106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6350" cap="flat" cmpd="sng">
                <a:solidFill>
                  <a:srgbClr val="CC33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6408" name="AutoShape 26"/>
              <p:cNvSpPr/>
              <p:nvPr/>
            </p:nvSpPr>
            <p:spPr>
              <a:xfrm>
                <a:off x="2532" y="2844"/>
                <a:ext cx="96" cy="96"/>
              </a:xfrm>
              <a:custGeom>
                <a:avLst/>
                <a:gdLst>
                  <a:gd name="txL" fmla="*/ 3150 w 21600"/>
                  <a:gd name="txT" fmla="*/ 3150 h 21600"/>
                  <a:gd name="txR" fmla="*/ 18450 w 21600"/>
                  <a:gd name="txB" fmla="*/ 1845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lnTo>
                      <a:pt x="17401" y="15493"/>
                    </a:ln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lnTo>
                      <a:pt x="4198" y="6106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6350" cap="flat" cmpd="sng">
                <a:solidFill>
                  <a:srgbClr val="CC33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6402" name="Text Box 27"/>
            <p:cNvSpPr txBox="1"/>
            <p:nvPr/>
          </p:nvSpPr>
          <p:spPr>
            <a:xfrm>
              <a:off x="3120" y="2496"/>
              <a:ext cx="110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sz="1800" i="1" dirty="0">
                  <a:solidFill>
                    <a:schemeClr val="bg2"/>
                  </a:solidFill>
                  <a:latin typeface=".TMC-Ong Do" pitchFamily="2" charset="0"/>
                  <a:sym typeface="Wingdings 2" pitchFamily="18" charset="2"/>
                </a:rPr>
                <a:t>Vina</a:t>
              </a:r>
              <a:endParaRPr sz="1800" i="1" dirty="0">
                <a:solidFill>
                  <a:schemeClr val="bg2"/>
                </a:solidFill>
                <a:latin typeface=".TMC-Ong Do" pitchFamily="2" charset="0"/>
                <a:sym typeface="Wingdings 2" pitchFamily="18" charset="2"/>
              </a:endParaRPr>
            </a:p>
          </p:txBody>
        </p:sp>
      </p:grpSp>
      <p:grpSp>
        <p:nvGrpSpPr>
          <p:cNvPr id="38940" name="Group 28"/>
          <p:cNvGrpSpPr/>
          <p:nvPr/>
        </p:nvGrpSpPr>
        <p:grpSpPr>
          <a:xfrm>
            <a:off x="914400" y="-457200"/>
            <a:ext cx="1109663" cy="3136900"/>
            <a:chOff x="606" y="136"/>
            <a:chExt cx="699" cy="1976"/>
          </a:xfrm>
        </p:grpSpPr>
        <p:sp>
          <p:nvSpPr>
            <p:cNvPr id="16398" name="Rectangle 29"/>
            <p:cNvSpPr/>
            <p:nvPr/>
          </p:nvSpPr>
          <p:spPr>
            <a:xfrm rot="3861824">
              <a:off x="-105" y="847"/>
              <a:ext cx="1682" cy="260"/>
            </a:xfrm>
            <a:prstGeom prst="rect">
              <a:avLst/>
            </a:prstGeom>
            <a:gradFill rotWithShape="1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6399" name="AutoShape 30"/>
            <p:cNvSpPr/>
            <p:nvPr/>
          </p:nvSpPr>
          <p:spPr>
            <a:xfrm rot="9178340">
              <a:off x="1063" y="1719"/>
              <a:ext cx="242" cy="33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6400" name="AutoShape 31"/>
            <p:cNvSpPr/>
            <p:nvPr/>
          </p:nvSpPr>
          <p:spPr>
            <a:xfrm rot="9178340">
              <a:off x="1219" y="1902"/>
              <a:ext cx="77" cy="210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394" name="Oval 32"/>
          <p:cNvSpPr/>
          <p:nvPr/>
        </p:nvSpPr>
        <p:spPr>
          <a:xfrm>
            <a:off x="62484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6395" name="Oval 33"/>
          <p:cNvSpPr/>
          <p:nvPr/>
        </p:nvSpPr>
        <p:spPr>
          <a:xfrm>
            <a:off x="62484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6396" name="Oval 34"/>
          <p:cNvSpPr/>
          <p:nvPr/>
        </p:nvSpPr>
        <p:spPr>
          <a:xfrm>
            <a:off x="6324600" y="3124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8947" name="Text Box 35"/>
          <p:cNvSpPr txBox="1"/>
          <p:nvPr/>
        </p:nvSpPr>
        <p:spPr>
          <a:xfrm>
            <a:off x="212725" y="4181475"/>
            <a:ext cx="4054475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Chú ý: khoảng cách tương ứng từ thiết bị đến cạnh bảng điện bằng nhau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-0.21623 C -0.04757 -0.21808 0.00052 -0.22063 0.05087 -0.23011 C 0.07222 -0.23959 0.09305 -0.23427 0.11545 -0.23288 C 0.13333 -0.22502 0.15173 -0.22132 0.16962 -0.21323 C 0.225 -0.21484 0.28663 -0.22363 0.34253 -0.21623 C 0.35312 -0.21138 0.3625 -0.20976 0.37378 -0.20791 C 0.39583 -0.18894 0.45417 -0.19519 0.47587 -0.19403 C 0.4868 -0.19449 0.54757 -0.20791 0.56962 -0.18894 C 0.57101 -0.1857 0.57483 -0.18316 0.57378 -0.18015 C 0.57274 -0.17761 0.56858 -0.18547 0.56753 -0.18293 C 0.56649 -0.17992 0.57066 -0.17761 0.5717 -0.1746 C 0.57274 -0.17206 0.57309 -0.16905 0.57378 -0.16628 C 0.55903 -0.08765 0.56962 -0.15032 0.5717 0.04209 C 0.56858 0.11517 0.56962 0.0754 0.56962 0.16143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3.58927E-6 L -0.46614 0.008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8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Oval 3"/>
          <p:cNvSpPr/>
          <p:nvPr/>
        </p:nvSpPr>
        <p:spPr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1" name="Rectangle 4" descr="Oak"/>
          <p:cNvSpPr/>
          <p:nvPr/>
        </p:nvSpPr>
        <p:spPr>
          <a:xfrm rot="5400000">
            <a:off x="4114800" y="1905000"/>
            <a:ext cx="4648200" cy="2819400"/>
          </a:xfrm>
          <a:prstGeom prst="rect">
            <a:avLst/>
          </a:prstGeom>
          <a:blipFill rotWithShape="1">
            <a:blip r:embed="rId1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 anchorCtr="0">
            <a:flatTx/>
          </a:bodyPr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2" name="AutoShape 5"/>
          <p:cNvSpPr/>
          <p:nvPr/>
        </p:nvSpPr>
        <p:spPr>
          <a:xfrm>
            <a:off x="5786438" y="3400425"/>
            <a:ext cx="1162050" cy="152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3" name="AutoShape 6"/>
          <p:cNvSpPr/>
          <p:nvPr/>
        </p:nvSpPr>
        <p:spPr>
          <a:xfrm rot="5400000">
            <a:off x="60579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17414" name="Group 20"/>
          <p:cNvGrpSpPr/>
          <p:nvPr/>
        </p:nvGrpSpPr>
        <p:grpSpPr>
          <a:xfrm>
            <a:off x="3200400" y="3505200"/>
            <a:ext cx="1143000" cy="1524000"/>
            <a:chOff x="1968" y="2400"/>
            <a:chExt cx="720" cy="960"/>
          </a:xfrm>
        </p:grpSpPr>
        <p:sp>
          <p:nvSpPr>
            <p:cNvPr id="17429" name="AutoShape 21"/>
            <p:cNvSpPr/>
            <p:nvPr/>
          </p:nvSpPr>
          <p:spPr>
            <a:xfrm>
              <a:off x="1968" y="240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 anchorCtr="0">
              <a:flatTx/>
            </a:bodyPr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430" name="Rectangle 22"/>
            <p:cNvSpPr/>
            <p:nvPr/>
          </p:nvSpPr>
          <p:spPr>
            <a:xfrm>
              <a:off x="2160" y="2400"/>
              <a:ext cx="336" cy="960"/>
            </a:xfrm>
            <a:prstGeom prst="rect">
              <a:avLst/>
            </a:prstGeom>
            <a:solidFill>
              <a:srgbClr val="DDDDDD"/>
            </a:solidFill>
            <a:ln w="63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431" name="Rectangle 23"/>
            <p:cNvSpPr/>
            <p:nvPr/>
          </p:nvSpPr>
          <p:spPr>
            <a:xfrm>
              <a:off x="2196" y="2592"/>
              <a:ext cx="240" cy="624"/>
            </a:xfrm>
            <a:prstGeom prst="rect">
              <a:avLst/>
            </a:prstGeom>
            <a:noFill/>
            <a:ln w="635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432" name="Rectangle 24"/>
            <p:cNvSpPr/>
            <p:nvPr/>
          </p:nvSpPr>
          <p:spPr>
            <a:xfrm>
              <a:off x="2220" y="26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4A6264"/>
                </a:gs>
                <a:gs pos="50000">
                  <a:srgbClr val="A0D4D8"/>
                </a:gs>
                <a:gs pos="100000">
                  <a:srgbClr val="4A6264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</a:sp3d>
          </p:spPr>
          <p:txBody>
            <a:bodyPr wrap="none" anchor="ctr" anchorCtr="0">
              <a:flatTx/>
            </a:bodyPr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433" name="AutoShape 25"/>
            <p:cNvSpPr/>
            <p:nvPr/>
          </p:nvSpPr>
          <p:spPr>
            <a:xfrm>
              <a:off x="2016" y="2832"/>
              <a:ext cx="96" cy="96"/>
            </a:xfrm>
            <a:custGeom>
              <a:avLst/>
              <a:gdLst>
                <a:gd name="txL" fmla="*/ 3150 w 21600"/>
                <a:gd name="txT" fmla="*/ 3150 h 21600"/>
                <a:gd name="txR" fmla="*/ 1845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6350" cap="flat" cmpd="sng">
              <a:solidFill>
                <a:srgbClr val="CC33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7434" name="AutoShape 26"/>
            <p:cNvSpPr/>
            <p:nvPr/>
          </p:nvSpPr>
          <p:spPr>
            <a:xfrm>
              <a:off x="2532" y="2844"/>
              <a:ext cx="96" cy="96"/>
            </a:xfrm>
            <a:custGeom>
              <a:avLst/>
              <a:gdLst>
                <a:gd name="txL" fmla="*/ 3150 w 21600"/>
                <a:gd name="txT" fmla="*/ 3150 h 21600"/>
                <a:gd name="txR" fmla="*/ 1845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6350" cap="flat" cmpd="sng">
              <a:solidFill>
                <a:srgbClr val="CC33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7415" name="Group 27"/>
          <p:cNvGrpSpPr/>
          <p:nvPr/>
        </p:nvGrpSpPr>
        <p:grpSpPr>
          <a:xfrm rot="5400000">
            <a:off x="3543300" y="1028700"/>
            <a:ext cx="685800" cy="1828800"/>
            <a:chOff x="720" y="864"/>
            <a:chExt cx="432" cy="1152"/>
          </a:xfrm>
        </p:grpSpPr>
        <p:grpSp>
          <p:nvGrpSpPr>
            <p:cNvPr id="17425" name="Group 28"/>
            <p:cNvGrpSpPr/>
            <p:nvPr/>
          </p:nvGrpSpPr>
          <p:grpSpPr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17427" name="AutoShape 29"/>
              <p:cNvSpPr/>
              <p:nvPr/>
            </p:nvSpPr>
            <p:spPr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 cap="flat" cmpd="sng">
                <a:prstDash val="solid"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8" name="AutoShape 30"/>
              <p:cNvSpPr/>
              <p:nvPr/>
            </p:nvSpPr>
            <p:spPr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426" name="Line 31"/>
            <p:cNvSpPr/>
            <p:nvPr/>
          </p:nvSpPr>
          <p:spPr>
            <a:xfrm>
              <a:off x="924" y="864"/>
              <a:ext cx="144" cy="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  <a:scene3d>
              <a:camera prst="legacyPerspectiv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</p:sp>
      </p:grpSp>
      <p:sp>
        <p:nvSpPr>
          <p:cNvPr id="17416" name="Oval 37"/>
          <p:cNvSpPr/>
          <p:nvPr/>
        </p:nvSpPr>
        <p:spPr>
          <a:xfrm>
            <a:off x="68961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7" name="Oval 38"/>
          <p:cNvSpPr/>
          <p:nvPr/>
        </p:nvSpPr>
        <p:spPr>
          <a:xfrm>
            <a:off x="56769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8" name="Oval 41"/>
          <p:cNvSpPr/>
          <p:nvPr/>
        </p:nvSpPr>
        <p:spPr>
          <a:xfrm>
            <a:off x="6243638" y="3533775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19" name="Oval 42"/>
          <p:cNvSpPr/>
          <p:nvPr/>
        </p:nvSpPr>
        <p:spPr>
          <a:xfrm>
            <a:off x="6243638" y="4524375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20" name="Oval 45"/>
          <p:cNvSpPr/>
          <p:nvPr/>
        </p:nvSpPr>
        <p:spPr>
          <a:xfrm>
            <a:off x="6362700" y="192405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7421" name="Oval 47"/>
          <p:cNvSpPr/>
          <p:nvPr/>
        </p:nvSpPr>
        <p:spPr>
          <a:xfrm>
            <a:off x="6319838" y="406717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7941" name="Picture 53" descr="tuyen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-457200"/>
            <a:ext cx="742950" cy="227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3" name="Text Box 56"/>
          <p:cNvSpPr txBox="1"/>
          <p:nvPr/>
        </p:nvSpPr>
        <p:spPr>
          <a:xfrm>
            <a:off x="533400" y="801688"/>
            <a:ext cx="1905000" cy="2474912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KHOAN LỖ </a:t>
            </a: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BẢNG ĐIỆN</a:t>
            </a: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4" name="Text Box 57"/>
          <p:cNvSpPr txBox="1"/>
          <p:nvPr/>
        </p:nvSpPr>
        <p:spPr>
          <a:xfrm>
            <a:off x="609600" y="2286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BƯỚC 2</a:t>
            </a:r>
            <a:endParaRPr sz="2400" b="1" u="sng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Oval 3"/>
          <p:cNvSpPr/>
          <p:nvPr/>
        </p:nvSpPr>
        <p:spPr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8435" name="Rectangle 4" descr="Oak"/>
          <p:cNvSpPr/>
          <p:nvPr/>
        </p:nvSpPr>
        <p:spPr>
          <a:xfrm rot="5400000">
            <a:off x="4800600" y="2743200"/>
            <a:ext cx="3276600" cy="2819400"/>
          </a:xfrm>
          <a:prstGeom prst="rect">
            <a:avLst/>
          </a:prstGeom>
          <a:blipFill rotWithShape="1">
            <a:blip r:embed="rId1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 anchorCtr="0">
            <a:flatTx/>
          </a:bodyPr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8436" name="AutoShape 5"/>
          <p:cNvSpPr/>
          <p:nvPr/>
        </p:nvSpPr>
        <p:spPr>
          <a:xfrm>
            <a:off x="5786438" y="3400425"/>
            <a:ext cx="1162050" cy="152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18437" name="Group 7"/>
          <p:cNvGrpSpPr/>
          <p:nvPr/>
        </p:nvGrpSpPr>
        <p:grpSpPr>
          <a:xfrm>
            <a:off x="3200400" y="3505200"/>
            <a:ext cx="1143000" cy="1524000"/>
            <a:chOff x="1968" y="2400"/>
            <a:chExt cx="720" cy="960"/>
          </a:xfrm>
        </p:grpSpPr>
        <p:sp>
          <p:nvSpPr>
            <p:cNvPr id="18442" name="AutoShape 8"/>
            <p:cNvSpPr/>
            <p:nvPr/>
          </p:nvSpPr>
          <p:spPr>
            <a:xfrm>
              <a:off x="1968" y="240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 anchorCtr="0">
              <a:flatTx/>
            </a:bodyPr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8443" name="Rectangle 9"/>
            <p:cNvSpPr/>
            <p:nvPr/>
          </p:nvSpPr>
          <p:spPr>
            <a:xfrm>
              <a:off x="2160" y="2400"/>
              <a:ext cx="336" cy="960"/>
            </a:xfrm>
            <a:prstGeom prst="rect">
              <a:avLst/>
            </a:prstGeom>
            <a:solidFill>
              <a:srgbClr val="DDDDDD"/>
            </a:solidFill>
            <a:ln w="635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8444" name="Rectangle 10"/>
            <p:cNvSpPr/>
            <p:nvPr/>
          </p:nvSpPr>
          <p:spPr>
            <a:xfrm>
              <a:off x="2196" y="2592"/>
              <a:ext cx="240" cy="624"/>
            </a:xfrm>
            <a:prstGeom prst="rect">
              <a:avLst/>
            </a:prstGeom>
            <a:noFill/>
            <a:ln w="635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8445" name="Rectangle 11"/>
            <p:cNvSpPr/>
            <p:nvPr/>
          </p:nvSpPr>
          <p:spPr>
            <a:xfrm>
              <a:off x="2220" y="26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4A6264"/>
                </a:gs>
                <a:gs pos="50000">
                  <a:srgbClr val="A0D4D8"/>
                </a:gs>
                <a:gs pos="100000">
                  <a:srgbClr val="4A6264"/>
                </a:gs>
              </a:gsLst>
              <a:lin ang="54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</a:sp3d>
          </p:spPr>
          <p:txBody>
            <a:bodyPr wrap="none" anchor="ctr" anchorCtr="0">
              <a:flatTx/>
            </a:bodyPr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8446" name="AutoShape 12"/>
            <p:cNvSpPr/>
            <p:nvPr/>
          </p:nvSpPr>
          <p:spPr>
            <a:xfrm>
              <a:off x="2016" y="2832"/>
              <a:ext cx="96" cy="96"/>
            </a:xfrm>
            <a:custGeom>
              <a:avLst/>
              <a:gdLst>
                <a:gd name="txL" fmla="*/ 3150 w 21600"/>
                <a:gd name="txT" fmla="*/ 3150 h 21600"/>
                <a:gd name="txR" fmla="*/ 1845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6350" cap="flat" cmpd="sng">
              <a:solidFill>
                <a:srgbClr val="CC33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18447" name="AutoShape 13"/>
            <p:cNvSpPr/>
            <p:nvPr/>
          </p:nvSpPr>
          <p:spPr>
            <a:xfrm>
              <a:off x="2532" y="2844"/>
              <a:ext cx="96" cy="96"/>
            </a:xfrm>
            <a:custGeom>
              <a:avLst/>
              <a:gdLst>
                <a:gd name="txL" fmla="*/ 3150 w 21600"/>
                <a:gd name="txT" fmla="*/ 3150 h 21600"/>
                <a:gd name="txR" fmla="*/ 1845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CC00">
                <a:alpha val="100000"/>
              </a:srgbClr>
            </a:solidFill>
            <a:ln w="6350" cap="flat" cmpd="sng">
              <a:solidFill>
                <a:srgbClr val="CC33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18438" name="Oval 21"/>
          <p:cNvSpPr/>
          <p:nvPr/>
        </p:nvSpPr>
        <p:spPr>
          <a:xfrm>
            <a:off x="6243638" y="3533775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8439" name="Oval 22"/>
          <p:cNvSpPr/>
          <p:nvPr/>
        </p:nvSpPr>
        <p:spPr>
          <a:xfrm>
            <a:off x="6243638" y="4524375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8440" name="Oval 25"/>
          <p:cNvSpPr/>
          <p:nvPr/>
        </p:nvSpPr>
        <p:spPr>
          <a:xfrm>
            <a:off x="6319838" y="406717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9962" name="Picture 26" descr="tuyen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05000"/>
            <a:ext cx="76835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18"/>
          <p:cNvSpPr txBox="1"/>
          <p:nvPr/>
        </p:nvSpPr>
        <p:spPr>
          <a:xfrm>
            <a:off x="4286250" y="990600"/>
            <a:ext cx="3352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x-none" sz="1800" dirty="0">
              <a:latin typeface="Arial" panose="020B0604020202020204" pitchFamily="34" charset="0"/>
            </a:endParaRPr>
          </a:p>
        </p:txBody>
      </p:sp>
      <p:pic>
        <p:nvPicPr>
          <p:cNvPr id="44065" name="Picture 33" descr="Congtac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0" y="1219200"/>
            <a:ext cx="1990725" cy="2873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067" name="Group 35"/>
          <p:cNvGrpSpPr/>
          <p:nvPr/>
        </p:nvGrpSpPr>
        <p:grpSpPr>
          <a:xfrm rot="1934171">
            <a:off x="2514600" y="1905000"/>
            <a:ext cx="2641600" cy="1139825"/>
            <a:chOff x="1780" y="2954"/>
            <a:chExt cx="1372" cy="585"/>
          </a:xfrm>
        </p:grpSpPr>
        <p:sp>
          <p:nvSpPr>
            <p:cNvPr id="19468" name="Text Box 36"/>
            <p:cNvSpPr txBox="1"/>
            <p:nvPr/>
          </p:nvSpPr>
          <p:spPr>
            <a:xfrm rot="-1906320">
              <a:off x="1780" y="3272"/>
              <a:ext cx="815" cy="2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Cực động</a:t>
              </a:r>
              <a:endParaRPr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9" name="Line 37"/>
            <p:cNvSpPr/>
            <p:nvPr/>
          </p:nvSpPr>
          <p:spPr>
            <a:xfrm flipV="1">
              <a:off x="2562" y="2954"/>
              <a:ext cx="590" cy="340"/>
            </a:xfrm>
            <a:prstGeom prst="line">
              <a:avLst/>
            </a:prstGeom>
            <a:ln w="25400" cap="flat" cmpd="sng">
              <a:solidFill>
                <a:srgbClr val="FA0C06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4070" name="Group 38"/>
          <p:cNvGrpSpPr/>
          <p:nvPr/>
        </p:nvGrpSpPr>
        <p:grpSpPr>
          <a:xfrm>
            <a:off x="5200650" y="1220788"/>
            <a:ext cx="2779713" cy="1922462"/>
            <a:chOff x="3243" y="2244"/>
            <a:chExt cx="1751" cy="823"/>
          </a:xfrm>
        </p:grpSpPr>
        <p:sp>
          <p:nvSpPr>
            <p:cNvPr id="19465" name="Text Box 39"/>
            <p:cNvSpPr txBox="1"/>
            <p:nvPr/>
          </p:nvSpPr>
          <p:spPr>
            <a:xfrm>
              <a:off x="4105" y="2244"/>
              <a:ext cx="889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Cực tĩnh</a:t>
              </a:r>
              <a:endParaRPr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66" name="Line 40"/>
            <p:cNvSpPr/>
            <p:nvPr/>
          </p:nvSpPr>
          <p:spPr>
            <a:xfrm flipH="1">
              <a:off x="3243" y="2432"/>
              <a:ext cx="907" cy="182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467" name="Line 41"/>
            <p:cNvSpPr/>
            <p:nvPr/>
          </p:nvSpPr>
          <p:spPr>
            <a:xfrm flipH="1">
              <a:off x="3334" y="2432"/>
              <a:ext cx="816" cy="635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9462" name="Text Box 47"/>
          <p:cNvSpPr txBox="1"/>
          <p:nvPr/>
        </p:nvSpPr>
        <p:spPr>
          <a:xfrm>
            <a:off x="381000" y="4572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BƯỚC 3</a:t>
            </a:r>
            <a:endParaRPr sz="2400" b="1" u="sng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Text Box 48"/>
          <p:cNvSpPr txBox="1"/>
          <p:nvPr/>
        </p:nvSpPr>
        <p:spPr>
          <a:xfrm>
            <a:off x="304800" y="1066800"/>
            <a:ext cx="1828800" cy="304165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LẮP THIẾT BỊ CỦA BẢNG ĐIỆN</a:t>
            </a: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Text Box 49"/>
          <p:cNvSpPr txBox="1"/>
          <p:nvPr/>
        </p:nvSpPr>
        <p:spPr>
          <a:xfrm>
            <a:off x="2058988" y="4867275"/>
            <a:ext cx="56372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Nhắc lại: các cực nối dây của công tắc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3" descr="lo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525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6" descr="b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76800"/>
            <a:ext cx="337502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7" descr="b6"/>
          <p:cNvPicPr/>
          <p:nvPr>
            <p:ph sz="half" idx="1" hasCustomPrompt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8600"/>
            <a:ext cx="3494088" cy="2514600"/>
          </a:xfrm>
        </p:spPr>
      </p:pic>
      <p:pic>
        <p:nvPicPr>
          <p:cNvPr id="20485" name="Picture 12" descr="b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438400"/>
            <a:ext cx="3494088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81000"/>
            <a:ext cx="41910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Text Box 15"/>
          <p:cNvSpPr txBox="1"/>
          <p:nvPr/>
        </p:nvSpPr>
        <p:spPr>
          <a:xfrm>
            <a:off x="3962400" y="4572000"/>
            <a:ext cx="476885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solidFill>
                  <a:schemeClr val="accent1"/>
                </a:solidFill>
                <a:latin typeface="Times New Roman" panose="02020603050405020304" pitchFamily="18" charset="0"/>
              </a:rPr>
              <a:t>Nhắc lại: cách luồn dây nối dây </a:t>
            </a:r>
            <a:endParaRPr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dirty="0">
                <a:solidFill>
                  <a:schemeClr val="accent1"/>
                </a:solidFill>
                <a:latin typeface="Times New Roman" panose="02020603050405020304" pitchFamily="18" charset="0"/>
              </a:rPr>
              <a:t>của công tắc vào bảng điện.</a:t>
            </a:r>
            <a:endParaRPr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3124200" y="90488"/>
            <a:ext cx="2514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Dụng cụ:</a:t>
            </a:r>
            <a:endParaRPr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3" descr="IMG_0610"/>
          <p:cNvPicPr>
            <a:picLocks noChangeAspect="1"/>
          </p:cNvPicPr>
          <p:nvPr/>
        </p:nvPicPr>
        <p:blipFill>
          <a:blip r:embed="rId1"/>
          <a:srcRect l="27966" t="6779" r="16101" b="22034"/>
          <a:stretch>
            <a:fillRect/>
          </a:stretch>
        </p:blipFill>
        <p:spPr>
          <a:xfrm>
            <a:off x="147638" y="685800"/>
            <a:ext cx="2133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IMG_0609"/>
          <p:cNvPicPr>
            <a:picLocks noChangeAspect="1"/>
          </p:cNvPicPr>
          <p:nvPr/>
        </p:nvPicPr>
        <p:blipFill>
          <a:blip r:embed="rId2"/>
          <a:srcRect l="26897" t="11429" r="23448" b="11429"/>
          <a:stretch>
            <a:fillRect/>
          </a:stretch>
        </p:blipFill>
        <p:spPr>
          <a:xfrm>
            <a:off x="2357438" y="690563"/>
            <a:ext cx="2133600" cy="1981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8" name="Group 6"/>
          <p:cNvGrpSpPr/>
          <p:nvPr/>
        </p:nvGrpSpPr>
        <p:grpSpPr>
          <a:xfrm rot="5400000">
            <a:off x="5047933" y="438150"/>
            <a:ext cx="2095500" cy="1676400"/>
            <a:chOff x="1728" y="2640"/>
            <a:chExt cx="1776" cy="1056"/>
          </a:xfrm>
        </p:grpSpPr>
        <p:pic>
          <p:nvPicPr>
            <p:cNvPr id="3196" name="Picture 7" descr="IMG_0613"/>
            <p:cNvPicPr>
              <a:picLocks noChangeAspect="1"/>
            </p:cNvPicPr>
            <p:nvPr/>
          </p:nvPicPr>
          <p:blipFill>
            <a:blip r:embed="rId3"/>
            <a:srcRect l="12766" t="22694" r="8511" b="14893"/>
            <a:stretch>
              <a:fillRect/>
            </a:stretch>
          </p:blipFill>
          <p:spPr>
            <a:xfrm>
              <a:off x="1728" y="2640"/>
              <a:ext cx="1776" cy="10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97" name="Picture 8" descr="IMG_0618"/>
            <p:cNvPicPr>
              <a:picLocks noChangeAspect="1"/>
            </p:cNvPicPr>
            <p:nvPr/>
          </p:nvPicPr>
          <p:blipFill>
            <a:blip r:embed="rId4"/>
            <a:srcRect l="11429" t="33333" b="40739"/>
            <a:stretch>
              <a:fillRect/>
            </a:stretch>
          </p:blipFill>
          <p:spPr>
            <a:xfrm rot="10800000">
              <a:off x="1920" y="3312"/>
              <a:ext cx="1488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9" name="Picture 9" descr="IMG_0619"/>
          <p:cNvPicPr>
            <a:picLocks noChangeAspect="1"/>
          </p:cNvPicPr>
          <p:nvPr/>
        </p:nvPicPr>
        <p:blipFill>
          <a:blip r:embed="rId5"/>
          <a:srcRect b="3703"/>
          <a:stretch>
            <a:fillRect/>
          </a:stretch>
        </p:blipFill>
        <p:spPr>
          <a:xfrm>
            <a:off x="100013" y="3138488"/>
            <a:ext cx="27432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10"/>
          <p:cNvSpPr txBox="1"/>
          <p:nvPr/>
        </p:nvSpPr>
        <p:spPr>
          <a:xfrm>
            <a:off x="180975" y="2590800"/>
            <a:ext cx="1828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kìm cắt dây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81" name="Text Box 11"/>
          <p:cNvSpPr txBox="1"/>
          <p:nvPr/>
        </p:nvSpPr>
        <p:spPr>
          <a:xfrm>
            <a:off x="2443163" y="2590800"/>
            <a:ext cx="1981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kìm tuốt dây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82" name="Text Box 12"/>
          <p:cNvSpPr txBox="1"/>
          <p:nvPr/>
        </p:nvSpPr>
        <p:spPr>
          <a:xfrm>
            <a:off x="457200" y="50292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.VnTime" pitchFamily="34" charset="0"/>
              </a:rPr>
              <a:t>Khoan tay</a:t>
            </a:r>
            <a:endParaRPr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84" name="Text Box 14"/>
          <p:cNvSpPr txBox="1"/>
          <p:nvPr/>
        </p:nvSpPr>
        <p:spPr>
          <a:xfrm>
            <a:off x="5371783" y="2590800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.VnTime" pitchFamily="34" charset="0"/>
              </a:rPr>
              <a:t>Tua 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vít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3085" name="Picture 15" descr="AG00038_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272" flipH="1">
            <a:off x="2894013" y="3124200"/>
            <a:ext cx="27432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Text Box 16"/>
          <p:cNvSpPr txBox="1"/>
          <p:nvPr/>
        </p:nvSpPr>
        <p:spPr>
          <a:xfrm>
            <a:off x="2895600" y="4953000"/>
            <a:ext cx="2971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khoan điện cầm tay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3087" name="Group 17"/>
          <p:cNvGrpSpPr/>
          <p:nvPr/>
        </p:nvGrpSpPr>
        <p:grpSpPr>
          <a:xfrm rot="-1723897">
            <a:off x="7231063" y="2954338"/>
            <a:ext cx="806450" cy="2514600"/>
            <a:chOff x="4341" y="1557"/>
            <a:chExt cx="508" cy="1584"/>
          </a:xfrm>
        </p:grpSpPr>
        <p:sp>
          <p:nvSpPr>
            <p:cNvPr id="3193" name="Rectangle 18"/>
            <p:cNvSpPr/>
            <p:nvPr/>
          </p:nvSpPr>
          <p:spPr>
            <a:xfrm rot="3861824">
              <a:off x="3743" y="2154"/>
              <a:ext cx="1348" cy="153"/>
            </a:xfrm>
            <a:prstGeom prst="rect">
              <a:avLst/>
            </a:prstGeom>
            <a:gradFill rotWithShape="1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194" name="AutoShape 19"/>
            <p:cNvSpPr/>
            <p:nvPr/>
          </p:nvSpPr>
          <p:spPr>
            <a:xfrm rot="9178340">
              <a:off x="4704" y="2832"/>
              <a:ext cx="142" cy="269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195" name="AutoShape 20"/>
            <p:cNvSpPr/>
            <p:nvPr/>
          </p:nvSpPr>
          <p:spPr>
            <a:xfrm rot="9178340">
              <a:off x="4803" y="2973"/>
              <a:ext cx="46" cy="168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88" name="Group 21"/>
          <p:cNvGrpSpPr/>
          <p:nvPr/>
        </p:nvGrpSpPr>
        <p:grpSpPr>
          <a:xfrm>
            <a:off x="0" y="5562600"/>
            <a:ext cx="6462713" cy="981075"/>
            <a:chOff x="1656" y="2820"/>
            <a:chExt cx="3420" cy="252"/>
          </a:xfrm>
        </p:grpSpPr>
        <p:grpSp>
          <p:nvGrpSpPr>
            <p:cNvPr id="3094" name="Group 22"/>
            <p:cNvGrpSpPr/>
            <p:nvPr/>
          </p:nvGrpSpPr>
          <p:grpSpPr>
            <a:xfrm>
              <a:off x="1701" y="2820"/>
              <a:ext cx="3363" cy="197"/>
              <a:chOff x="1164" y="2808"/>
              <a:chExt cx="4452" cy="432"/>
            </a:xfrm>
          </p:grpSpPr>
          <p:sp>
            <p:nvSpPr>
              <p:cNvPr id="3108" name="Rectangle 23"/>
              <p:cNvSpPr/>
              <p:nvPr/>
            </p:nvSpPr>
            <p:spPr>
              <a:xfrm>
                <a:off x="1164" y="2808"/>
                <a:ext cx="4452" cy="432"/>
              </a:xfrm>
              <a:prstGeom prst="rect">
                <a:avLst/>
              </a:pr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/>
                <a:endParaRPr lang="vi-VN" altLang="x-none" sz="1800" dirty="0">
                  <a:latin typeface="Garamond" pitchFamily="18" charset="0"/>
                  <a:ea typeface="Arial" panose="020B0604020202020204" pitchFamily="34" charset="0"/>
                </a:endParaRPr>
              </a:p>
            </p:txBody>
          </p:sp>
          <p:grpSp>
            <p:nvGrpSpPr>
              <p:cNvPr id="3109" name="Group 24"/>
              <p:cNvGrpSpPr/>
              <p:nvPr/>
            </p:nvGrpSpPr>
            <p:grpSpPr>
              <a:xfrm>
                <a:off x="1236" y="2820"/>
                <a:ext cx="288" cy="372"/>
                <a:chOff x="1248" y="2256"/>
                <a:chExt cx="288" cy="372"/>
              </a:xfrm>
            </p:grpSpPr>
            <p:sp>
              <p:nvSpPr>
                <p:cNvPr id="3187" name="Line 25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8" name="Group 26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9" name="Line 27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90" name="Line 28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91" name="Line 29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92" name="Line 30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0" name="Group 31"/>
              <p:cNvGrpSpPr/>
              <p:nvPr/>
            </p:nvGrpSpPr>
            <p:grpSpPr>
              <a:xfrm>
                <a:off x="1584" y="2820"/>
                <a:ext cx="288" cy="372"/>
                <a:chOff x="1248" y="2256"/>
                <a:chExt cx="288" cy="372"/>
              </a:xfrm>
            </p:grpSpPr>
            <p:sp>
              <p:nvSpPr>
                <p:cNvPr id="3181" name="Line 32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2" name="Group 33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3" name="Line 34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4" name="Line 35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5" name="Line 36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6" name="Line 37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1" name="Group 38"/>
              <p:cNvGrpSpPr/>
              <p:nvPr/>
            </p:nvGrpSpPr>
            <p:grpSpPr>
              <a:xfrm>
                <a:off x="1932" y="2820"/>
                <a:ext cx="288" cy="372"/>
                <a:chOff x="1248" y="2256"/>
                <a:chExt cx="288" cy="372"/>
              </a:xfrm>
            </p:grpSpPr>
            <p:sp>
              <p:nvSpPr>
                <p:cNvPr id="3175" name="Line 39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76" name="Group 40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77" name="Line 41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8" name="Line 42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9" name="Line 43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0" name="Line 44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2" name="Group 45"/>
              <p:cNvGrpSpPr/>
              <p:nvPr/>
            </p:nvGrpSpPr>
            <p:grpSpPr>
              <a:xfrm>
                <a:off x="2280" y="2820"/>
                <a:ext cx="288" cy="372"/>
                <a:chOff x="1248" y="2256"/>
                <a:chExt cx="288" cy="372"/>
              </a:xfrm>
            </p:grpSpPr>
            <p:sp>
              <p:nvSpPr>
                <p:cNvPr id="3169" name="Line 46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70" name="Group 47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71" name="Line 48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2" name="Line 49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3" name="Line 50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4" name="Line 51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3" name="Group 52"/>
              <p:cNvGrpSpPr/>
              <p:nvPr/>
            </p:nvGrpSpPr>
            <p:grpSpPr>
              <a:xfrm>
                <a:off x="2640" y="2820"/>
                <a:ext cx="288" cy="372"/>
                <a:chOff x="1248" y="2256"/>
                <a:chExt cx="288" cy="372"/>
              </a:xfrm>
            </p:grpSpPr>
            <p:sp>
              <p:nvSpPr>
                <p:cNvPr id="3163" name="Line 53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64" name="Group 54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65" name="Line 55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66" name="Line 56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67" name="Line 57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68" name="Line 58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4" name="Group 59"/>
              <p:cNvGrpSpPr/>
              <p:nvPr/>
            </p:nvGrpSpPr>
            <p:grpSpPr>
              <a:xfrm>
                <a:off x="3000" y="2820"/>
                <a:ext cx="288" cy="372"/>
                <a:chOff x="1248" y="2256"/>
                <a:chExt cx="288" cy="372"/>
              </a:xfrm>
            </p:grpSpPr>
            <p:sp>
              <p:nvSpPr>
                <p:cNvPr id="3157" name="Line 60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58" name="Group 61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59" name="Line 62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60" name="Line 63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61" name="Line 64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62" name="Line 65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5" name="Group 66"/>
              <p:cNvGrpSpPr/>
              <p:nvPr/>
            </p:nvGrpSpPr>
            <p:grpSpPr>
              <a:xfrm>
                <a:off x="3336" y="2820"/>
                <a:ext cx="288" cy="372"/>
                <a:chOff x="1248" y="2256"/>
                <a:chExt cx="288" cy="372"/>
              </a:xfrm>
            </p:grpSpPr>
            <p:sp>
              <p:nvSpPr>
                <p:cNvPr id="3151" name="Line 67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52" name="Group 68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53" name="Line 69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54" name="Line 70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55" name="Line 71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56" name="Line 72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6" name="Group 73"/>
              <p:cNvGrpSpPr/>
              <p:nvPr/>
            </p:nvGrpSpPr>
            <p:grpSpPr>
              <a:xfrm>
                <a:off x="3696" y="2820"/>
                <a:ext cx="288" cy="372"/>
                <a:chOff x="1248" y="2256"/>
                <a:chExt cx="288" cy="372"/>
              </a:xfrm>
            </p:grpSpPr>
            <p:sp>
              <p:nvSpPr>
                <p:cNvPr id="3145" name="Line 74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46" name="Group 75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47" name="Line 76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48" name="Line 77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49" name="Line 78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50" name="Line 79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7" name="Group 80"/>
              <p:cNvGrpSpPr/>
              <p:nvPr/>
            </p:nvGrpSpPr>
            <p:grpSpPr>
              <a:xfrm>
                <a:off x="4056" y="2820"/>
                <a:ext cx="288" cy="372"/>
                <a:chOff x="1248" y="2256"/>
                <a:chExt cx="288" cy="372"/>
              </a:xfrm>
            </p:grpSpPr>
            <p:sp>
              <p:nvSpPr>
                <p:cNvPr id="3139" name="Line 81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40" name="Group 82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41" name="Line 83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42" name="Line 84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43" name="Line 85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44" name="Line 86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8" name="Group 87"/>
              <p:cNvGrpSpPr/>
              <p:nvPr/>
            </p:nvGrpSpPr>
            <p:grpSpPr>
              <a:xfrm>
                <a:off x="4416" y="2820"/>
                <a:ext cx="288" cy="372"/>
                <a:chOff x="1248" y="2256"/>
                <a:chExt cx="288" cy="372"/>
              </a:xfrm>
            </p:grpSpPr>
            <p:sp>
              <p:nvSpPr>
                <p:cNvPr id="3133" name="Line 88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34" name="Group 89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35" name="Line 90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36" name="Line 91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37" name="Line 92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38" name="Line 93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19" name="Group 94"/>
              <p:cNvGrpSpPr/>
              <p:nvPr/>
            </p:nvGrpSpPr>
            <p:grpSpPr>
              <a:xfrm>
                <a:off x="4776" y="2820"/>
                <a:ext cx="288" cy="372"/>
                <a:chOff x="1248" y="2256"/>
                <a:chExt cx="288" cy="372"/>
              </a:xfrm>
            </p:grpSpPr>
            <p:sp>
              <p:nvSpPr>
                <p:cNvPr id="3127" name="Line 95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28" name="Group 96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29" name="Line 97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30" name="Line 98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31" name="Line 99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32" name="Line 100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20" name="Group 101"/>
              <p:cNvGrpSpPr/>
              <p:nvPr/>
            </p:nvGrpSpPr>
            <p:grpSpPr>
              <a:xfrm>
                <a:off x="5148" y="2820"/>
                <a:ext cx="288" cy="372"/>
                <a:chOff x="1248" y="2256"/>
                <a:chExt cx="288" cy="372"/>
              </a:xfrm>
            </p:grpSpPr>
            <p:sp>
              <p:nvSpPr>
                <p:cNvPr id="3121" name="Line 102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22" name="Group 103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23" name="Line 104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24" name="Line 105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25" name="Line 106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26" name="Line 107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sp>
          <p:nvSpPr>
            <p:cNvPr id="3095" name="Oval 108"/>
            <p:cNvSpPr/>
            <p:nvPr/>
          </p:nvSpPr>
          <p:spPr>
            <a:xfrm>
              <a:off x="1656" y="2853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96" name="Oval 109"/>
            <p:cNvSpPr/>
            <p:nvPr/>
          </p:nvSpPr>
          <p:spPr>
            <a:xfrm>
              <a:off x="1947" y="2853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97" name="Oval 110"/>
            <p:cNvSpPr/>
            <p:nvPr/>
          </p:nvSpPr>
          <p:spPr>
            <a:xfrm>
              <a:off x="2229" y="2864"/>
              <a:ext cx="161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10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98" name="Oval 111"/>
            <p:cNvSpPr/>
            <p:nvPr/>
          </p:nvSpPr>
          <p:spPr>
            <a:xfrm>
              <a:off x="2465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15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099" name="Oval 112"/>
            <p:cNvSpPr/>
            <p:nvPr/>
          </p:nvSpPr>
          <p:spPr>
            <a:xfrm>
              <a:off x="2765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20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0" name="Oval 113"/>
            <p:cNvSpPr/>
            <p:nvPr/>
          </p:nvSpPr>
          <p:spPr>
            <a:xfrm>
              <a:off x="3017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25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1" name="Oval 114"/>
            <p:cNvSpPr/>
            <p:nvPr/>
          </p:nvSpPr>
          <p:spPr>
            <a:xfrm>
              <a:off x="3314" y="2864"/>
              <a:ext cx="161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30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2" name="Oval 115"/>
            <p:cNvSpPr/>
            <p:nvPr/>
          </p:nvSpPr>
          <p:spPr>
            <a:xfrm>
              <a:off x="3538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35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3" name="Oval 116"/>
            <p:cNvSpPr/>
            <p:nvPr/>
          </p:nvSpPr>
          <p:spPr>
            <a:xfrm>
              <a:off x="3829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40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4" name="Oval 117"/>
            <p:cNvSpPr/>
            <p:nvPr/>
          </p:nvSpPr>
          <p:spPr>
            <a:xfrm>
              <a:off x="4108" y="2875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45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5" name="Oval 118"/>
            <p:cNvSpPr/>
            <p:nvPr/>
          </p:nvSpPr>
          <p:spPr>
            <a:xfrm>
              <a:off x="4366" y="2864"/>
              <a:ext cx="161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50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6" name="Oval 119"/>
            <p:cNvSpPr/>
            <p:nvPr/>
          </p:nvSpPr>
          <p:spPr>
            <a:xfrm>
              <a:off x="4647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55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07" name="Oval 120"/>
            <p:cNvSpPr/>
            <p:nvPr/>
          </p:nvSpPr>
          <p:spPr>
            <a:xfrm>
              <a:off x="4914" y="2853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60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</p:grpSp>
      <p:pic>
        <p:nvPicPr>
          <p:cNvPr id="3089" name="Picture 121" descr="IMG_0615"/>
          <p:cNvPicPr>
            <a:picLocks noChangeAspect="1"/>
          </p:cNvPicPr>
          <p:nvPr/>
        </p:nvPicPr>
        <p:blipFill>
          <a:blip r:embed="rId7"/>
          <a:srcRect l="2563" t="13675" r="10257" b="38461"/>
          <a:stretch>
            <a:fillRect/>
          </a:stretch>
        </p:blipFill>
        <p:spPr>
          <a:xfrm rot="5065281">
            <a:off x="6934200" y="990600"/>
            <a:ext cx="2590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0" name="Text Box 122"/>
          <p:cNvSpPr txBox="1"/>
          <p:nvPr/>
        </p:nvSpPr>
        <p:spPr>
          <a:xfrm>
            <a:off x="7315200" y="2590800"/>
            <a:ext cx="1905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bút thử điện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91" name="Text Box 123"/>
          <p:cNvSpPr txBox="1"/>
          <p:nvPr/>
        </p:nvSpPr>
        <p:spPr>
          <a:xfrm>
            <a:off x="1905000" y="6248400"/>
            <a:ext cx="1905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.VnTime" pitchFamily="34" charset="0"/>
              </a:rPr>
              <a:t>T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hước kẻ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92" name="Text Box 124"/>
          <p:cNvSpPr txBox="1"/>
          <p:nvPr/>
        </p:nvSpPr>
        <p:spPr>
          <a:xfrm>
            <a:off x="6553200" y="5216525"/>
            <a:ext cx="1905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.VnTime" pitchFamily="34" charset="0"/>
              </a:rPr>
              <a:t>B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út chì</a:t>
            </a:r>
            <a:r>
              <a:rPr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093" name="Text Box 125"/>
          <p:cNvSpPr txBox="1"/>
          <p:nvPr/>
        </p:nvSpPr>
        <p:spPr>
          <a:xfrm>
            <a:off x="228600" y="762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Giới thiệu chung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3084" grpId="0"/>
      <p:bldP spid="3086" grpId="0"/>
      <p:bldP spid="3090" grpId="0"/>
      <p:bldP spid="3091" grpId="0"/>
      <p:bldP spid="30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95400"/>
            <a:ext cx="44958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09600"/>
            <a:ext cx="1828800" cy="246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10000"/>
            <a:ext cx="1781175" cy="239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981200"/>
            <a:ext cx="36576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5" descr="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657600" cy="282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6"/>
          <p:cNvSpPr txBox="1"/>
          <p:nvPr/>
        </p:nvSpPr>
        <p:spPr>
          <a:xfrm>
            <a:off x="457200" y="2286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BƯỚC 4</a:t>
            </a:r>
            <a:endParaRPr sz="2400" b="1" u="sng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Text Box 7"/>
          <p:cNvSpPr txBox="1"/>
          <p:nvPr/>
        </p:nvSpPr>
        <p:spPr>
          <a:xfrm>
            <a:off x="152400" y="762000"/>
            <a:ext cx="4724400" cy="466725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NỐI DÂY MẠCH  ĐIỆN</a:t>
            </a:r>
            <a:endParaRPr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Text Box 8"/>
          <p:cNvSpPr txBox="1"/>
          <p:nvPr/>
        </p:nvSpPr>
        <p:spPr>
          <a:xfrm>
            <a:off x="974725" y="5248275"/>
            <a:ext cx="2911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Nối dây đui đèn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Text Box 9"/>
          <p:cNvSpPr txBox="1"/>
          <p:nvPr/>
        </p:nvSpPr>
        <p:spPr>
          <a:xfrm>
            <a:off x="4419600" y="5400675"/>
            <a:ext cx="4648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Nối dây vào phích cắm điện (mạch chính)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Group 2"/>
          <p:cNvGrpSpPr/>
          <p:nvPr/>
        </p:nvGrpSpPr>
        <p:grpSpPr>
          <a:xfrm>
            <a:off x="1600200" y="3124200"/>
            <a:ext cx="6705600" cy="3581400"/>
            <a:chOff x="0" y="1117"/>
            <a:chExt cx="5760" cy="3200"/>
          </a:xfrm>
        </p:grpSpPr>
        <p:pic>
          <p:nvPicPr>
            <p:cNvPr id="23596" name="Picture 3" descr="lot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117"/>
              <a:ext cx="5760" cy="3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97" name="Picture 4" descr="ba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4" y="1661"/>
              <a:ext cx="1034" cy="20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98" name="Picture 5" descr="d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" y="1706"/>
              <a:ext cx="1074" cy="212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5" name="Text Box 8"/>
          <p:cNvSpPr txBox="1"/>
          <p:nvPr/>
        </p:nvSpPr>
        <p:spPr>
          <a:xfrm>
            <a:off x="304800" y="1355725"/>
            <a:ext cx="3124200" cy="13208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Kiểm tra             sản phẩm</a:t>
            </a:r>
            <a:endParaRPr sz="4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Rectangle 3"/>
          <p:cNvSpPr/>
          <p:nvPr/>
        </p:nvSpPr>
        <p:spPr>
          <a:xfrm>
            <a:off x="3881438" y="1692275"/>
            <a:ext cx="830262" cy="1279525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57" name="Rectangle 4"/>
          <p:cNvSpPr/>
          <p:nvPr/>
        </p:nvSpPr>
        <p:spPr>
          <a:xfrm rot="-129602">
            <a:off x="4097338" y="1857375"/>
            <a:ext cx="361950" cy="24765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58" name="AutoShape 6"/>
          <p:cNvSpPr/>
          <p:nvPr/>
        </p:nvSpPr>
        <p:spPr>
          <a:xfrm>
            <a:off x="5326063" y="1112838"/>
            <a:ext cx="254000" cy="247650"/>
          </a:xfrm>
          <a:prstGeom prst="flowChartSummingJunction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59" name="Oval 7"/>
          <p:cNvSpPr/>
          <p:nvPr/>
        </p:nvSpPr>
        <p:spPr>
          <a:xfrm>
            <a:off x="4281488" y="2473325"/>
            <a:ext cx="33337" cy="444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60" name="Oval 9"/>
          <p:cNvSpPr/>
          <p:nvPr/>
        </p:nvSpPr>
        <p:spPr>
          <a:xfrm>
            <a:off x="4352925" y="2641600"/>
            <a:ext cx="33338" cy="444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61" name="Oval 11">
            <a:hlinkClick r:id="rId4" action="ppaction://hlinksldjump"/>
          </p:cNvPr>
          <p:cNvSpPr/>
          <p:nvPr/>
        </p:nvSpPr>
        <p:spPr>
          <a:xfrm>
            <a:off x="4025900" y="2311400"/>
            <a:ext cx="504825" cy="581025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62" name="Line 17"/>
          <p:cNvSpPr/>
          <p:nvPr/>
        </p:nvSpPr>
        <p:spPr>
          <a:xfrm>
            <a:off x="3952875" y="947738"/>
            <a:ext cx="1228725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3" name="Text Box 96"/>
          <p:cNvSpPr txBox="1"/>
          <p:nvPr/>
        </p:nvSpPr>
        <p:spPr>
          <a:xfrm>
            <a:off x="5076825" y="2555875"/>
            <a:ext cx="288925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564" name="Text Box 97"/>
          <p:cNvSpPr txBox="1"/>
          <p:nvPr/>
        </p:nvSpPr>
        <p:spPr>
          <a:xfrm>
            <a:off x="5324475" y="2393950"/>
            <a:ext cx="288925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565" name="Text Box 98"/>
          <p:cNvSpPr txBox="1"/>
          <p:nvPr/>
        </p:nvSpPr>
        <p:spPr>
          <a:xfrm>
            <a:off x="5564188" y="2239963"/>
            <a:ext cx="288925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3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566" name="Text Box 99"/>
          <p:cNvSpPr txBox="1"/>
          <p:nvPr/>
        </p:nvSpPr>
        <p:spPr>
          <a:xfrm>
            <a:off x="5802313" y="2082800"/>
            <a:ext cx="290512" cy="366713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4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Text Box 100"/>
          <p:cNvSpPr txBox="1"/>
          <p:nvPr/>
        </p:nvSpPr>
        <p:spPr>
          <a:xfrm>
            <a:off x="6042025" y="1925638"/>
            <a:ext cx="288925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Text Box 101"/>
          <p:cNvSpPr txBox="1"/>
          <p:nvPr/>
        </p:nvSpPr>
        <p:spPr>
          <a:xfrm>
            <a:off x="6281738" y="1770063"/>
            <a:ext cx="288925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6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569" name="Text Box 38"/>
          <p:cNvSpPr txBox="1"/>
          <p:nvPr/>
        </p:nvSpPr>
        <p:spPr>
          <a:xfrm>
            <a:off x="3810000" y="581025"/>
            <a:ext cx="18415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VNI-Avo" pitchFamily="2" charset="0"/>
              </a:rPr>
              <a:t>0</a:t>
            </a:r>
            <a:endParaRPr sz="2000" b="1" dirty="0">
              <a:latin typeface="VNI-Avo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20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23570" name="Line 24"/>
          <p:cNvSpPr/>
          <p:nvPr/>
        </p:nvSpPr>
        <p:spPr>
          <a:xfrm flipV="1">
            <a:off x="4170363" y="2476500"/>
            <a:ext cx="144462" cy="123825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1" name="Rectangle 5"/>
          <p:cNvSpPr/>
          <p:nvPr/>
        </p:nvSpPr>
        <p:spPr>
          <a:xfrm>
            <a:off x="6772275" y="617538"/>
            <a:ext cx="614363" cy="866775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2" name="Oval 11">
            <a:hlinkClick r:id="rId4" action="ppaction://hlinksldjump"/>
          </p:cNvPr>
          <p:cNvSpPr/>
          <p:nvPr/>
        </p:nvSpPr>
        <p:spPr>
          <a:xfrm>
            <a:off x="6843713" y="823913"/>
            <a:ext cx="506412" cy="581025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3" name="Oval 8"/>
          <p:cNvSpPr/>
          <p:nvPr/>
        </p:nvSpPr>
        <p:spPr>
          <a:xfrm>
            <a:off x="7172325" y="1012825"/>
            <a:ext cx="33338" cy="444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4" name="Oval 9"/>
          <p:cNvSpPr/>
          <p:nvPr/>
        </p:nvSpPr>
        <p:spPr>
          <a:xfrm>
            <a:off x="7024688" y="1195388"/>
            <a:ext cx="33337" cy="46037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5" name="Oval 9"/>
          <p:cNvSpPr/>
          <p:nvPr/>
        </p:nvSpPr>
        <p:spPr>
          <a:xfrm>
            <a:off x="4133850" y="2601913"/>
            <a:ext cx="33338" cy="46037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6" name="Oval 8"/>
          <p:cNvSpPr/>
          <p:nvPr/>
        </p:nvSpPr>
        <p:spPr>
          <a:xfrm>
            <a:off x="6953250" y="989013"/>
            <a:ext cx="33338" cy="444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77" name="Line 31"/>
          <p:cNvSpPr/>
          <p:nvPr/>
        </p:nvSpPr>
        <p:spPr>
          <a:xfrm>
            <a:off x="6953250" y="1016000"/>
            <a:ext cx="252413" cy="41275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8" name="Line 17"/>
          <p:cNvSpPr/>
          <p:nvPr/>
        </p:nvSpPr>
        <p:spPr>
          <a:xfrm>
            <a:off x="3952875" y="700088"/>
            <a:ext cx="2276475" cy="0"/>
          </a:xfrm>
          <a:prstGeom prst="line">
            <a:avLst/>
          </a:prstGeom>
          <a:ln w="57150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9" name="Text Box 101"/>
          <p:cNvSpPr txBox="1"/>
          <p:nvPr/>
        </p:nvSpPr>
        <p:spPr>
          <a:xfrm>
            <a:off x="6446838" y="1649413"/>
            <a:ext cx="288925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Arial" panose="020B0604020202020204" pitchFamily="34" charset="0"/>
              </a:rPr>
              <a:t>7</a:t>
            </a:r>
            <a:endParaRPr sz="18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580" name="Line 34"/>
          <p:cNvSpPr/>
          <p:nvPr/>
        </p:nvSpPr>
        <p:spPr>
          <a:xfrm>
            <a:off x="4278313" y="947738"/>
            <a:ext cx="0" cy="7858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1" name="Freeform 35"/>
          <p:cNvSpPr/>
          <p:nvPr/>
        </p:nvSpPr>
        <p:spPr>
          <a:xfrm>
            <a:off x="3898900" y="2270125"/>
            <a:ext cx="379413" cy="4127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82" name="Line 36"/>
          <p:cNvSpPr/>
          <p:nvPr/>
        </p:nvSpPr>
        <p:spPr>
          <a:xfrm flipV="1">
            <a:off x="4314825" y="1030288"/>
            <a:ext cx="2638425" cy="14462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3" name="Line 37"/>
          <p:cNvSpPr/>
          <p:nvPr/>
        </p:nvSpPr>
        <p:spPr>
          <a:xfrm flipV="1">
            <a:off x="4386263" y="1236663"/>
            <a:ext cx="2638425" cy="144621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4" name="Freeform 38"/>
          <p:cNvSpPr/>
          <p:nvPr/>
        </p:nvSpPr>
        <p:spPr>
          <a:xfrm>
            <a:off x="5399088" y="617538"/>
            <a:ext cx="1963737" cy="895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784" h="920">
                <a:moveTo>
                  <a:pt x="2576" y="416"/>
                </a:moveTo>
                <a:cubicBezTo>
                  <a:pt x="2664" y="372"/>
                  <a:pt x="2752" y="328"/>
                  <a:pt x="2768" y="272"/>
                </a:cubicBezTo>
                <a:cubicBezTo>
                  <a:pt x="2784" y="216"/>
                  <a:pt x="2736" y="120"/>
                  <a:pt x="2672" y="80"/>
                </a:cubicBezTo>
                <a:cubicBezTo>
                  <a:pt x="2608" y="40"/>
                  <a:pt x="2472" y="24"/>
                  <a:pt x="2384" y="32"/>
                </a:cubicBezTo>
                <a:cubicBezTo>
                  <a:pt x="2296" y="40"/>
                  <a:pt x="2488" y="0"/>
                  <a:pt x="2144" y="128"/>
                </a:cubicBezTo>
                <a:cubicBezTo>
                  <a:pt x="1800" y="256"/>
                  <a:pt x="640" y="680"/>
                  <a:pt x="320" y="800"/>
                </a:cubicBezTo>
                <a:cubicBezTo>
                  <a:pt x="0" y="920"/>
                  <a:pt x="112" y="884"/>
                  <a:pt x="224" y="848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85" name="Line 39"/>
          <p:cNvSpPr/>
          <p:nvPr/>
        </p:nvSpPr>
        <p:spPr>
          <a:xfrm>
            <a:off x="5470525" y="1360488"/>
            <a:ext cx="0" cy="123825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6" name="Line 40"/>
          <p:cNvSpPr/>
          <p:nvPr/>
        </p:nvSpPr>
        <p:spPr>
          <a:xfrm>
            <a:off x="5470525" y="700088"/>
            <a:ext cx="0" cy="412750"/>
          </a:xfrm>
          <a:prstGeom prst="line">
            <a:avLst/>
          </a:prstGeom>
          <a:ln w="38100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7" name="Oval 9"/>
          <p:cNvSpPr/>
          <p:nvPr/>
        </p:nvSpPr>
        <p:spPr>
          <a:xfrm>
            <a:off x="5434013" y="658813"/>
            <a:ext cx="73025" cy="85725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88" name="Oval 9"/>
          <p:cNvSpPr/>
          <p:nvPr/>
        </p:nvSpPr>
        <p:spPr>
          <a:xfrm>
            <a:off x="4241800" y="906463"/>
            <a:ext cx="73025" cy="85725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89" name="Freeform 43"/>
          <p:cNvSpPr/>
          <p:nvPr/>
        </p:nvSpPr>
        <p:spPr>
          <a:xfrm>
            <a:off x="4032250" y="1733550"/>
            <a:ext cx="252413" cy="2889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90" name="Freeform 44"/>
          <p:cNvSpPr/>
          <p:nvPr/>
        </p:nvSpPr>
        <p:spPr>
          <a:xfrm rot="-10457492">
            <a:off x="4278313" y="1981200"/>
            <a:ext cx="239712" cy="3079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04" h="432">
                <a:moveTo>
                  <a:pt x="504" y="0"/>
                </a:moveTo>
                <a:cubicBezTo>
                  <a:pt x="324" y="16"/>
                  <a:pt x="144" y="32"/>
                  <a:pt x="72" y="96"/>
                </a:cubicBezTo>
                <a:cubicBezTo>
                  <a:pt x="0" y="160"/>
                  <a:pt x="32" y="336"/>
                  <a:pt x="72" y="384"/>
                </a:cubicBezTo>
                <a:cubicBezTo>
                  <a:pt x="112" y="432"/>
                  <a:pt x="288" y="392"/>
                  <a:pt x="312" y="384"/>
                </a:cubicBezTo>
              </a:path>
            </a:pathLst>
          </a:custGeom>
          <a:noFill/>
          <a:ln w="38100" cap="flat" cmpd="sng">
            <a:solidFill>
              <a:srgbClr val="FF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3591" name="Oval 9"/>
          <p:cNvSpPr/>
          <p:nvPr/>
        </p:nvSpPr>
        <p:spPr>
          <a:xfrm>
            <a:off x="4127500" y="1970088"/>
            <a:ext cx="33338" cy="444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92" name="Oval 9"/>
          <p:cNvSpPr/>
          <p:nvPr/>
        </p:nvSpPr>
        <p:spPr>
          <a:xfrm>
            <a:off x="4378325" y="1957388"/>
            <a:ext cx="33338" cy="4445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3593" name="Line 47"/>
          <p:cNvSpPr/>
          <p:nvPr/>
        </p:nvSpPr>
        <p:spPr>
          <a:xfrm>
            <a:off x="4140200" y="1990725"/>
            <a:ext cx="254000" cy="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94" name="Rectangle 48"/>
          <p:cNvSpPr/>
          <p:nvPr/>
        </p:nvSpPr>
        <p:spPr>
          <a:xfrm>
            <a:off x="4821238" y="1588"/>
            <a:ext cx="33258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Sơ đồ lắp đặt mạch điện</a:t>
            </a:r>
            <a:endParaRPr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5" name="Text Box 49"/>
          <p:cNvSpPr txBox="1"/>
          <p:nvPr/>
        </p:nvSpPr>
        <p:spPr>
          <a:xfrm>
            <a:off x="685800" y="6858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BƯỚC 5</a:t>
            </a:r>
            <a:endParaRPr sz="2400" b="1" u="sng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24579" name="Group 12"/>
          <p:cNvGrpSpPr/>
          <p:nvPr/>
        </p:nvGrpSpPr>
        <p:grpSpPr>
          <a:xfrm>
            <a:off x="4152900" y="1447800"/>
            <a:ext cx="609600" cy="1828800"/>
            <a:chOff x="1296" y="288"/>
            <a:chExt cx="384" cy="1152"/>
          </a:xfrm>
        </p:grpSpPr>
        <p:sp>
          <p:nvSpPr>
            <p:cNvPr id="24645" name="AutoShape 13"/>
            <p:cNvSpPr/>
            <p:nvPr/>
          </p:nvSpPr>
          <p:spPr>
            <a:xfrm rot="5400000">
              <a:off x="936" y="696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 anchorCtr="0">
              <a:flatTx/>
            </a:bodyPr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46" name="Line 14"/>
            <p:cNvSpPr/>
            <p:nvPr/>
          </p:nvSpPr>
          <p:spPr>
            <a:xfrm>
              <a:off x="1452" y="288"/>
              <a:ext cx="144" cy="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  <a:scene3d>
              <a:camera prst="legacyPerspectiv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</p:sp>
        <p:sp>
          <p:nvSpPr>
            <p:cNvPr id="24647" name="AutoShape 15"/>
            <p:cNvSpPr/>
            <p:nvPr/>
          </p:nvSpPr>
          <p:spPr>
            <a:xfrm>
              <a:off x="1344" y="384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48" name="Freeform 16"/>
            <p:cNvSpPr/>
            <p:nvPr/>
          </p:nvSpPr>
          <p:spPr>
            <a:xfrm>
              <a:off x="1392" y="384"/>
              <a:ext cx="240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240" y="912"/>
                </a:cxn>
              </a:cxnLst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9" name="AutoShape 17"/>
            <p:cNvSpPr/>
            <p:nvPr/>
          </p:nvSpPr>
          <p:spPr>
            <a:xfrm>
              <a:off x="1440" y="1086"/>
              <a:ext cx="144" cy="144"/>
            </a:xfrm>
            <a:custGeom>
              <a:avLst/>
              <a:gdLst>
                <a:gd name="txL" fmla="*/ 3150 w 21600"/>
                <a:gd name="txT" fmla="*/ 3150 h 21600"/>
                <a:gd name="txR" fmla="*/ 1845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>
                <a:alpha val="100000"/>
              </a:srgbClr>
            </a:solidFill>
            <a:ln w="9525" cap="flat" cmpd="sng">
              <a:solidFill>
                <a:srgbClr val="FFCC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0" name="Rectangle 18"/>
            <p:cNvSpPr/>
            <p:nvPr/>
          </p:nvSpPr>
          <p:spPr>
            <a:xfrm>
              <a:off x="1416" y="1056"/>
              <a:ext cx="192" cy="19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51" name="Rectangle 19"/>
            <p:cNvSpPr/>
            <p:nvPr/>
          </p:nvSpPr>
          <p:spPr>
            <a:xfrm>
              <a:off x="1410" y="432"/>
              <a:ext cx="192" cy="19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52" name="AutoShape 20"/>
            <p:cNvSpPr/>
            <p:nvPr/>
          </p:nvSpPr>
          <p:spPr>
            <a:xfrm>
              <a:off x="1434" y="456"/>
              <a:ext cx="144" cy="144"/>
            </a:xfrm>
            <a:custGeom>
              <a:avLst/>
              <a:gdLst>
                <a:gd name="txL" fmla="*/ 3150 w 21600"/>
                <a:gd name="txT" fmla="*/ 3150 h 21600"/>
                <a:gd name="txR" fmla="*/ 18450 w 21600"/>
                <a:gd name="txB" fmla="*/ 18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>
                <a:alpha val="100000"/>
              </a:srgbClr>
            </a:solidFill>
            <a:ln w="9525" cap="flat" cmpd="sng">
              <a:solidFill>
                <a:srgbClr val="FFCC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24580" name="Freeform 30"/>
          <p:cNvSpPr/>
          <p:nvPr/>
        </p:nvSpPr>
        <p:spPr>
          <a:xfrm rot="-902783">
            <a:off x="4381500" y="304800"/>
            <a:ext cx="1828800" cy="914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1" name="Freeform 32"/>
          <p:cNvSpPr/>
          <p:nvPr/>
        </p:nvSpPr>
        <p:spPr>
          <a:xfrm rot="-6434022">
            <a:off x="4152900" y="3581400"/>
            <a:ext cx="1828800" cy="914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2" name="Line 38"/>
          <p:cNvSpPr/>
          <p:nvPr/>
        </p:nvSpPr>
        <p:spPr>
          <a:xfrm flipH="1">
            <a:off x="4514850" y="1600200"/>
            <a:ext cx="1588" cy="73025"/>
          </a:xfrm>
          <a:prstGeom prst="line">
            <a:avLst/>
          </a:prstGeom>
          <a:ln w="1143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3" name="Line 39"/>
          <p:cNvSpPr/>
          <p:nvPr/>
        </p:nvSpPr>
        <p:spPr>
          <a:xfrm flipH="1">
            <a:off x="4495800" y="3048000"/>
            <a:ext cx="1588" cy="146050"/>
          </a:xfrm>
          <a:prstGeom prst="line">
            <a:avLst/>
          </a:prstGeom>
          <a:ln w="1143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4" name="Line 40"/>
          <p:cNvSpPr/>
          <p:nvPr/>
        </p:nvSpPr>
        <p:spPr>
          <a:xfrm flipH="1">
            <a:off x="4495800" y="1981200"/>
            <a:ext cx="1588" cy="100013"/>
          </a:xfrm>
          <a:prstGeom prst="line">
            <a:avLst/>
          </a:prstGeom>
          <a:ln w="762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5" name="Oval 43"/>
          <p:cNvSpPr/>
          <p:nvPr/>
        </p:nvSpPr>
        <p:spPr>
          <a:xfrm>
            <a:off x="4381500" y="2209800"/>
            <a:ext cx="228600" cy="228600"/>
          </a:xfrm>
          <a:prstGeom prst="ellipse">
            <a:avLst/>
          </a:prstGeom>
          <a:solidFill>
            <a:srgbClr val="FFFFFF"/>
          </a:solidFill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6" name="Oval 45"/>
          <p:cNvSpPr/>
          <p:nvPr/>
        </p:nvSpPr>
        <p:spPr>
          <a:xfrm>
            <a:off x="4419600" y="222885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7" name="Line 47"/>
          <p:cNvSpPr/>
          <p:nvPr/>
        </p:nvSpPr>
        <p:spPr>
          <a:xfrm flipH="1">
            <a:off x="4486275" y="2571750"/>
            <a:ext cx="1588" cy="100013"/>
          </a:xfrm>
          <a:prstGeom prst="line">
            <a:avLst/>
          </a:prstGeom>
          <a:ln w="762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4588" name="Group 50"/>
          <p:cNvGrpSpPr/>
          <p:nvPr/>
        </p:nvGrpSpPr>
        <p:grpSpPr>
          <a:xfrm>
            <a:off x="533400" y="381000"/>
            <a:ext cx="3048000" cy="5029200"/>
            <a:chOff x="144" y="240"/>
            <a:chExt cx="1920" cy="3792"/>
          </a:xfrm>
        </p:grpSpPr>
        <p:sp>
          <p:nvSpPr>
            <p:cNvPr id="24617" name="AutoShape 51"/>
            <p:cNvSpPr/>
            <p:nvPr/>
          </p:nvSpPr>
          <p:spPr>
            <a:xfrm>
              <a:off x="144" y="3264"/>
              <a:ext cx="1440" cy="384"/>
            </a:xfrm>
            <a:prstGeom prst="roundRect">
              <a:avLst>
                <a:gd name="adj" fmla="val 16667"/>
              </a:avLst>
            </a:prstGeom>
            <a:solidFill>
              <a:srgbClr val="CC33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18" name="AutoShape 52"/>
            <p:cNvSpPr/>
            <p:nvPr/>
          </p:nvSpPr>
          <p:spPr>
            <a:xfrm>
              <a:off x="432" y="732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19" name="Oval 53"/>
            <p:cNvSpPr/>
            <p:nvPr/>
          </p:nvSpPr>
          <p:spPr>
            <a:xfrm>
              <a:off x="600" y="972"/>
              <a:ext cx="672" cy="672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20" name="Line 54"/>
            <p:cNvSpPr/>
            <p:nvPr/>
          </p:nvSpPr>
          <p:spPr>
            <a:xfrm>
              <a:off x="528" y="540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1" name="Line 55"/>
            <p:cNvSpPr/>
            <p:nvPr/>
          </p:nvSpPr>
          <p:spPr>
            <a:xfrm>
              <a:off x="528" y="540"/>
              <a:ext cx="8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2" name="Line 56"/>
            <p:cNvSpPr/>
            <p:nvPr/>
          </p:nvSpPr>
          <p:spPr>
            <a:xfrm>
              <a:off x="864" y="240"/>
              <a:ext cx="144" cy="0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041" name="AutoShape 57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24" name="Line 58"/>
            <p:cNvSpPr/>
            <p:nvPr/>
          </p:nvSpPr>
          <p:spPr>
            <a:xfrm>
              <a:off x="768" y="576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5" name="Line 59"/>
            <p:cNvSpPr/>
            <p:nvPr/>
          </p:nvSpPr>
          <p:spPr>
            <a:xfrm>
              <a:off x="768" y="732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6" name="Line 60"/>
            <p:cNvSpPr/>
            <p:nvPr/>
          </p:nvSpPr>
          <p:spPr>
            <a:xfrm>
              <a:off x="768" y="828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7" name="Line 61"/>
            <p:cNvSpPr/>
            <p:nvPr/>
          </p:nvSpPr>
          <p:spPr>
            <a:xfrm>
              <a:off x="768" y="924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8" name="Line 62"/>
            <p:cNvSpPr/>
            <p:nvPr/>
          </p:nvSpPr>
          <p:spPr>
            <a:xfrm>
              <a:off x="768" y="1020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29" name="Line 63"/>
            <p:cNvSpPr/>
            <p:nvPr/>
          </p:nvSpPr>
          <p:spPr>
            <a:xfrm>
              <a:off x="768" y="1116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30" name="Line 64"/>
            <p:cNvSpPr/>
            <p:nvPr/>
          </p:nvSpPr>
          <p:spPr>
            <a:xfrm>
              <a:off x="768" y="648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31" name="Oval 65"/>
            <p:cNvSpPr/>
            <p:nvPr/>
          </p:nvSpPr>
          <p:spPr>
            <a:xfrm>
              <a:off x="696" y="1164"/>
              <a:ext cx="480" cy="480"/>
            </a:xfrm>
            <a:prstGeom prst="ellipse">
              <a:avLst/>
            </a:prstGeom>
            <a:solidFill>
              <a:srgbClr val="CC33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32" name="AutoShape 66"/>
            <p:cNvSpPr/>
            <p:nvPr/>
          </p:nvSpPr>
          <p:spPr>
            <a:xfrm>
              <a:off x="432" y="2880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4633" name="Group 67"/>
            <p:cNvGrpSpPr/>
            <p:nvPr/>
          </p:nvGrpSpPr>
          <p:grpSpPr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42052" name="AutoShape 68"/>
              <p:cNvSpPr/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43" name="Rectangle 69"/>
              <p:cNvSpPr/>
              <p:nvPr/>
            </p:nvSpPr>
            <p:spPr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4" name="Line 70"/>
              <p:cNvSpPr/>
              <p:nvPr/>
            </p:nvSpPr>
            <p:spPr>
              <a:xfrm>
                <a:off x="624" y="528"/>
                <a:ext cx="81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4634" name="Group 71"/>
            <p:cNvGrpSpPr/>
            <p:nvPr/>
          </p:nvGrpSpPr>
          <p:grpSpPr>
            <a:xfrm>
              <a:off x="528" y="2532"/>
              <a:ext cx="816" cy="300"/>
              <a:chOff x="624" y="240"/>
              <a:chExt cx="816" cy="300"/>
            </a:xfrm>
          </p:grpSpPr>
          <p:sp>
            <p:nvSpPr>
              <p:cNvPr id="42056" name="AutoShape 72"/>
              <p:cNvSpPr/>
              <p:nvPr/>
            </p:nvSpPr>
            <p:spPr bwMode="auto">
              <a:xfrm rot="5400000">
                <a:off x="893" y="-13"/>
                <a:ext cx="285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40" name="Rectangle 73"/>
              <p:cNvSpPr/>
              <p:nvPr/>
            </p:nvSpPr>
            <p:spPr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1" name="Line 74"/>
              <p:cNvSpPr/>
              <p:nvPr/>
            </p:nvSpPr>
            <p:spPr>
              <a:xfrm>
                <a:off x="624" y="528"/>
                <a:ext cx="81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4635" name="Rectangle 75"/>
            <p:cNvSpPr/>
            <p:nvPr/>
          </p:nvSpPr>
          <p:spPr>
            <a:xfrm>
              <a:off x="780" y="2832"/>
              <a:ext cx="288" cy="48"/>
            </a:xfrm>
            <a:prstGeom prst="rect">
              <a:avLst/>
            </a:prstGeom>
            <a:solidFill>
              <a:srgbClr val="CC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24636" name="Line 76"/>
            <p:cNvSpPr/>
            <p:nvPr/>
          </p:nvSpPr>
          <p:spPr>
            <a:xfrm>
              <a:off x="864" y="2532"/>
              <a:ext cx="144" cy="0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37" name="Line 77"/>
            <p:cNvSpPr/>
            <p:nvPr/>
          </p:nvSpPr>
          <p:spPr>
            <a:xfrm>
              <a:off x="864" y="240"/>
              <a:ext cx="144" cy="0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38" name="Rectangle 78"/>
            <p:cNvSpPr/>
            <p:nvPr/>
          </p:nvSpPr>
          <p:spPr>
            <a:xfrm>
              <a:off x="1488" y="3192"/>
              <a:ext cx="576" cy="528"/>
            </a:xfrm>
            <a:prstGeom prst="rect">
              <a:avLst/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4589" name="Line 79"/>
          <p:cNvSpPr/>
          <p:nvPr/>
        </p:nvSpPr>
        <p:spPr>
          <a:xfrm>
            <a:off x="488950" y="4984750"/>
            <a:ext cx="4572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4590" name="Text Box 80"/>
          <p:cNvSpPr txBox="1"/>
          <p:nvPr/>
        </p:nvSpPr>
        <p:spPr>
          <a:xfrm>
            <a:off x="285750" y="49276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1800" b="1" dirty="0">
                <a:latin typeface="Arial" panose="020B0604020202020204" pitchFamily="34" charset="0"/>
              </a:rPr>
              <a:t>3mm</a:t>
            </a:r>
            <a:endParaRPr sz="18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42065" name="Ink 81"/>
              <p14:cNvContentPartPr/>
              <p14:nvPr/>
            </p14:nvContentPartPr>
            <p14:xfrm>
              <a:off x="4286250" y="4046538"/>
              <a:ext cx="1588" cy="1587"/>
            </p14:xfrm>
          </p:contentPart>
        </mc:Choice>
        <mc:Fallback xmlns="">
          <p:pic>
            <p:nvPicPr>
              <p:cNvPr id="42065" name="Ink 81"/>
            </p:nvPicPr>
            <p:blipFill>
              <a:blip r:embed="rId2"/>
            </p:blipFill>
            <p:spPr>
              <a:xfrm>
                <a:off x="4286250" y="4046538"/>
                <a:ext cx="1588" cy="1587"/>
              </a:xfrm>
              <a:prstGeom prst="rect"/>
            </p:spPr>
          </p:pic>
        </mc:Fallback>
      </mc:AlternateContent>
      <p:sp>
        <p:nvSpPr>
          <p:cNvPr id="24592" name="Text Box 82"/>
          <p:cNvSpPr txBox="1"/>
          <p:nvPr/>
        </p:nvSpPr>
        <p:spPr>
          <a:xfrm>
            <a:off x="1066800" y="5867400"/>
            <a:ext cx="7543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3333CC"/>
                </a:solidFill>
                <a:latin typeface="Times New Roman" panose="02020603050405020304" pitchFamily="18" charset="0"/>
              </a:rPr>
              <a:t>Kiểm tra mối nối dây các thiết bị trên bảng điện</a:t>
            </a:r>
            <a:endParaRPr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93" name="Group 83"/>
          <p:cNvGrpSpPr/>
          <p:nvPr/>
        </p:nvGrpSpPr>
        <p:grpSpPr>
          <a:xfrm rot="7765371">
            <a:off x="6969125" y="3794125"/>
            <a:ext cx="990600" cy="1193800"/>
            <a:chOff x="3944" y="2315"/>
            <a:chExt cx="492" cy="777"/>
          </a:xfrm>
        </p:grpSpPr>
        <p:sp>
          <p:nvSpPr>
            <p:cNvPr id="24615" name="Arc 84"/>
            <p:cNvSpPr/>
            <p:nvPr/>
          </p:nvSpPr>
          <p:spPr>
            <a:xfrm rot="-9555723">
              <a:off x="3944" y="2603"/>
              <a:ext cx="492" cy="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3200" h="43200" fill="none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152400" cap="flat" cmpd="sng">
              <a:solidFill>
                <a:srgbClr val="FF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6" name="AutoShape 85"/>
            <p:cNvSpPr/>
            <p:nvPr/>
          </p:nvSpPr>
          <p:spPr>
            <a:xfrm rot="3848534">
              <a:off x="3862" y="2454"/>
              <a:ext cx="346" cy="6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5397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4594" name="Freeform 86"/>
          <p:cNvSpPr/>
          <p:nvPr/>
        </p:nvSpPr>
        <p:spPr>
          <a:xfrm rot="2868420">
            <a:off x="7872413" y="4637088"/>
            <a:ext cx="1550987" cy="3810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2540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24595" name="Group 87"/>
          <p:cNvGrpSpPr/>
          <p:nvPr/>
        </p:nvGrpSpPr>
        <p:grpSpPr>
          <a:xfrm>
            <a:off x="6667500" y="2182813"/>
            <a:ext cx="1295400" cy="1466850"/>
            <a:chOff x="528" y="240"/>
            <a:chExt cx="816" cy="924"/>
          </a:xfrm>
        </p:grpSpPr>
        <p:sp>
          <p:nvSpPr>
            <p:cNvPr id="42072" name="AutoShape 88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Line 89"/>
            <p:cNvSpPr/>
            <p:nvPr/>
          </p:nvSpPr>
          <p:spPr>
            <a:xfrm>
              <a:off x="768" y="576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4" name="Line 90"/>
            <p:cNvSpPr/>
            <p:nvPr/>
          </p:nvSpPr>
          <p:spPr>
            <a:xfrm>
              <a:off x="768" y="732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5" name="Line 91"/>
            <p:cNvSpPr/>
            <p:nvPr/>
          </p:nvSpPr>
          <p:spPr>
            <a:xfrm>
              <a:off x="768" y="828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6" name="Line 92"/>
            <p:cNvSpPr/>
            <p:nvPr/>
          </p:nvSpPr>
          <p:spPr>
            <a:xfrm>
              <a:off x="768" y="924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7" name="Line 93"/>
            <p:cNvSpPr/>
            <p:nvPr/>
          </p:nvSpPr>
          <p:spPr>
            <a:xfrm>
              <a:off x="768" y="1020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8" name="Line 94"/>
            <p:cNvSpPr/>
            <p:nvPr/>
          </p:nvSpPr>
          <p:spPr>
            <a:xfrm>
              <a:off x="768" y="1116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9" name="Line 95"/>
            <p:cNvSpPr/>
            <p:nvPr/>
          </p:nvSpPr>
          <p:spPr>
            <a:xfrm>
              <a:off x="768" y="648"/>
              <a:ext cx="336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4610" name="Group 96"/>
            <p:cNvGrpSpPr/>
            <p:nvPr/>
          </p:nvGrpSpPr>
          <p:grpSpPr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42081" name="AutoShape 97"/>
              <p:cNvSpPr/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13" name="Rectangle 98"/>
              <p:cNvSpPr/>
              <p:nvPr/>
            </p:nvSpPr>
            <p:spPr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4" name="Line 99"/>
              <p:cNvSpPr/>
              <p:nvPr/>
            </p:nvSpPr>
            <p:spPr>
              <a:xfrm>
                <a:off x="624" y="528"/>
                <a:ext cx="81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4611" name="Line 100"/>
            <p:cNvSpPr/>
            <p:nvPr/>
          </p:nvSpPr>
          <p:spPr>
            <a:xfrm>
              <a:off x="864" y="240"/>
              <a:ext cx="144" cy="0"/>
            </a:xfrm>
            <a:prstGeom prst="line">
              <a:avLst/>
            </a:prstGeom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596" name="Rectangle 101"/>
          <p:cNvSpPr/>
          <p:nvPr/>
        </p:nvSpPr>
        <p:spPr>
          <a:xfrm>
            <a:off x="6076950" y="5307013"/>
            <a:ext cx="1828800" cy="228600"/>
          </a:xfrm>
          <a:prstGeom prst="rect">
            <a:avLst/>
          </a:prstGeom>
          <a:solidFill>
            <a:srgbClr val="CC99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0" lon="0" rev="0"/>
            </a:camera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 anchorCtr="0">
            <a:flatTx/>
          </a:bodyPr>
          <a:p>
            <a:pPr algn="ctr" eaLnBrk="1" hangingPunct="1"/>
            <a:endParaRPr lang="vi-VN" altLang="x-none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97" name="Oval 102"/>
          <p:cNvSpPr/>
          <p:nvPr/>
        </p:nvSpPr>
        <p:spPr>
          <a:xfrm rot="-285818">
            <a:off x="6915150" y="5003800"/>
            <a:ext cx="762000" cy="228600"/>
          </a:xfrm>
          <a:prstGeom prst="ellipse">
            <a:avLst/>
          </a:prstGeom>
          <a:solidFill>
            <a:srgbClr val="CC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98" name="Line 103"/>
          <p:cNvSpPr/>
          <p:nvPr/>
        </p:nvSpPr>
        <p:spPr>
          <a:xfrm>
            <a:off x="7296150" y="3668713"/>
            <a:ext cx="0" cy="914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9" name="Line 104"/>
          <p:cNvSpPr/>
          <p:nvPr/>
        </p:nvSpPr>
        <p:spPr>
          <a:xfrm>
            <a:off x="7296150" y="4716463"/>
            <a:ext cx="0" cy="533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00" name="Line 105"/>
          <p:cNvSpPr/>
          <p:nvPr/>
        </p:nvSpPr>
        <p:spPr>
          <a:xfrm>
            <a:off x="7296150" y="5535613"/>
            <a:ext cx="0" cy="3810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601" name="AutoShape 106"/>
          <p:cNvSpPr/>
          <p:nvPr/>
        </p:nvSpPr>
        <p:spPr>
          <a:xfrm rot="10660827">
            <a:off x="6223000" y="304800"/>
            <a:ext cx="2057400" cy="1219200"/>
          </a:xfrm>
          <a:prstGeom prst="curvedLeftArrow">
            <a:avLst>
              <a:gd name="adj1" fmla="val 26713"/>
              <a:gd name="adj2" fmla="val 48231"/>
              <a:gd name="adj3" fmla="val 56250"/>
            </a:avLst>
          </a:prstGeom>
          <a:solidFill>
            <a:srgbClr val="00FF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Oval 25"/>
          <p:cNvSpPr/>
          <p:nvPr/>
        </p:nvSpPr>
        <p:spPr>
          <a:xfrm>
            <a:off x="5416550" y="1855788"/>
            <a:ext cx="568325" cy="549275"/>
          </a:xfrm>
          <a:prstGeom prst="ellipse">
            <a:avLst/>
          </a:prstGeom>
          <a:noFill/>
          <a:ln w="31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5603" name="Oval 26"/>
          <p:cNvSpPr/>
          <p:nvPr/>
        </p:nvSpPr>
        <p:spPr>
          <a:xfrm>
            <a:off x="7121525" y="1855788"/>
            <a:ext cx="568325" cy="549275"/>
          </a:xfrm>
          <a:prstGeom prst="ellipse">
            <a:avLst/>
          </a:prstGeom>
          <a:noFill/>
          <a:ln w="317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25604" name="Group 37"/>
          <p:cNvGrpSpPr/>
          <p:nvPr/>
        </p:nvGrpSpPr>
        <p:grpSpPr>
          <a:xfrm>
            <a:off x="4305300" y="228600"/>
            <a:ext cx="4838700" cy="2400300"/>
            <a:chOff x="2712" y="144"/>
            <a:chExt cx="3048" cy="1512"/>
          </a:xfrm>
        </p:grpSpPr>
        <p:pic>
          <p:nvPicPr>
            <p:cNvPr id="25614" name="Picture 24" descr="MACHKI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12" y="144"/>
              <a:ext cx="3048" cy="15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5" name="Oval 28"/>
            <p:cNvSpPr/>
            <p:nvPr/>
          </p:nvSpPr>
          <p:spPr>
            <a:xfrm>
              <a:off x="3984" y="336"/>
              <a:ext cx="336" cy="336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sz="3600" dirty="0">
                  <a:solidFill>
                    <a:srgbClr val="FF3300"/>
                  </a:solidFill>
                  <a:latin typeface="VNI-Avo" pitchFamily="2" charset="0"/>
                  <a:sym typeface="Symbol" panose="05050102010706020507" pitchFamily="18" charset="2"/>
                </a:rPr>
                <a:t></a:t>
              </a:r>
              <a:endParaRPr sz="3600" dirty="0">
                <a:solidFill>
                  <a:srgbClr val="FF3300"/>
                </a:solidFill>
                <a:latin typeface="VNI-Avo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25616" name="Line 29"/>
            <p:cNvSpPr/>
            <p:nvPr/>
          </p:nvSpPr>
          <p:spPr>
            <a:xfrm flipH="1">
              <a:off x="2826" y="576"/>
              <a:ext cx="1158" cy="251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5617" name="Line 30"/>
            <p:cNvSpPr/>
            <p:nvPr/>
          </p:nvSpPr>
          <p:spPr>
            <a:xfrm>
              <a:off x="4320" y="576"/>
              <a:ext cx="1296" cy="24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stealth" w="lg" len="lg"/>
            </a:ln>
          </p:spPr>
        </p:sp>
      </p:grp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172200" y="1219200"/>
            <a:ext cx="914400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  <a:ea typeface="+mn-ea"/>
                <a:cs typeface="+mn-cs"/>
              </a:rPr>
              <a:t>R</a:t>
            </a:r>
            <a:r>
              <a:rPr kumimoji="0" lang="en-US" sz="20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  <a:ea typeface="+mn-ea"/>
                <a:cs typeface="+mn-cs"/>
                <a:sym typeface="Symbol" panose="05050102010706020507" pitchFamily="18" charset="2"/>
              </a:rPr>
              <a:t> &gt; 0</a:t>
            </a:r>
            <a:endParaRPr kumimoji="0" lang="en-US" sz="2000" b="1" kern="1200" cap="none" spc="0" normalizeH="0" baseline="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Avo" pitchFamily="2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5606" name="Text Box 36"/>
          <p:cNvSpPr txBox="1"/>
          <p:nvPr/>
        </p:nvSpPr>
        <p:spPr>
          <a:xfrm>
            <a:off x="152400" y="152400"/>
            <a:ext cx="640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Kiểm tra thông mạch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152400" y="2681288"/>
            <a:ext cx="548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ea typeface="+mn-ea"/>
                <a:cs typeface="+mn-cs"/>
              </a:rPr>
              <a:t>Cã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ea typeface="+mn-ea"/>
                <a:cs typeface="+mn-cs"/>
                <a:sym typeface="Symbol" panose="05050102010706020507" pitchFamily="18" charset="2"/>
              </a:rPr>
              <a:t>Ýt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ea typeface="+mn-ea"/>
                <a:cs typeface="+mn-cs"/>
                <a:sym typeface="Symbol" panose="05050102010706020507" pitchFamily="18" charset="2"/>
              </a:rPr>
              <a:t>nhÊt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  <a:ea typeface="+mn-ea"/>
                <a:cs typeface="+mn-cs"/>
                <a:sym typeface="Symbol" panose="05050102010706020507" pitchFamily="18" charset="2"/>
              </a:rPr>
              <a:t> 1 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ea typeface="+mn-ea"/>
                <a:cs typeface="+mn-cs"/>
                <a:sym typeface="Symbol" panose="05050102010706020507" pitchFamily="18" charset="2"/>
              </a:rPr>
              <a:t>tr­êng hîp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  <a:ea typeface="+mn-ea"/>
                <a:cs typeface="+mn-cs"/>
                <a:sym typeface="Symbol" panose="05050102010706020507" pitchFamily="18" charset="2"/>
              </a:rPr>
              <a:t> R = 0</a:t>
            </a:r>
            <a:endParaRPr kumimoji="0" lang="en-US" sz="2400" b="1" i="1" kern="1200" cap="none" spc="0" normalizeH="0" baseline="0" noProof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Avo" pitchFamily="2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914400" y="3214688"/>
            <a:ext cx="53975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- ChËp m¹ch, kiÓm tra l¹i m¹ch ®iÖn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152400" y="3976688"/>
            <a:ext cx="533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ea typeface="+mn-ea"/>
                <a:cs typeface="+mn-cs"/>
              </a:rPr>
              <a:t>R</a:t>
            </a:r>
            <a:r>
              <a:rPr kumimoji="0" lang="en-US" sz="2400" b="1" i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ea typeface="+mn-ea"/>
                <a:cs typeface="+mn-cs"/>
                <a:sym typeface="Symbol" panose="05050102010706020507" pitchFamily="18" charset="2"/>
              </a:rPr>
              <a:t> trong mäi tr­êng hîp</a:t>
            </a:r>
            <a:endParaRPr kumimoji="0" lang="en-US" sz="2400" b="1" i="1" kern="1200" cap="none" spc="0" normalizeH="0" baseline="0" noProof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914400" y="4660900"/>
            <a:ext cx="279241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buNone/>
            </a:pPr>
            <a:r>
              <a:rPr i="1" dirty="0">
                <a:solidFill>
                  <a:srgbClr val="3333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- KiÓm tra cÇu ch×</a:t>
            </a:r>
            <a:endParaRPr i="1" dirty="0">
              <a:solidFill>
                <a:srgbClr val="3333FF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914400" y="5230813"/>
            <a:ext cx="39909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- KiÓm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tra c¸c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chç nèi d©y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914400" y="5805488"/>
            <a:ext cx="4935538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- KiÓm tra tiÕp ®iÓm cña c«ng t¾c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5613" name="Text Box 44"/>
          <p:cNvSpPr txBox="1"/>
          <p:nvPr/>
        </p:nvSpPr>
        <p:spPr>
          <a:xfrm>
            <a:off x="304800" y="852488"/>
            <a:ext cx="6400800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i="1" dirty="0">
                <a:solidFill>
                  <a:srgbClr val="0066CC"/>
                </a:solidFill>
                <a:latin typeface="Times New Roman" panose="02020603050405020304" pitchFamily="18" charset="0"/>
              </a:rPr>
              <a:t>(Có thể bằng </a:t>
            </a:r>
            <a:endParaRPr sz="2400" i="1" dirty="0">
              <a:solidFill>
                <a:srgbClr val="0066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400" i="1" dirty="0">
                <a:solidFill>
                  <a:srgbClr val="0066CC"/>
                </a:solidFill>
                <a:latin typeface="Times New Roman" panose="02020603050405020304" pitchFamily="18" charset="0"/>
              </a:rPr>
              <a:t>Đồng hồ vạn năng)</a:t>
            </a:r>
            <a:endParaRPr sz="2400" i="1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2" grpId="0" animBg="1"/>
      <p:bldP spid="26663" grpId="0" animBg="1"/>
      <p:bldP spid="26664" grpId="0" animBg="1"/>
      <p:bldP spid="26665" grpId="0" animBg="1"/>
      <p:bldP spid="26666" grpId="0" animBg="1"/>
      <p:bldP spid="266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8" name="Text Box 4"/>
          <p:cNvSpPr txBox="1"/>
          <p:nvPr/>
        </p:nvSpPr>
        <p:spPr>
          <a:xfrm>
            <a:off x="381000" y="533400"/>
            <a:ext cx="8610600" cy="4945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 eaLnBrk="1" hangingPunct="1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LIÊN HỆ THỰC TẾ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50000"/>
              </a:spcBef>
            </a:pPr>
            <a:endParaRPr b="1" dirty="0">
              <a:solidFill>
                <a:srgbClr val="FF0000"/>
              </a:solidFill>
              <a:latin typeface=".VnTimeH" pitchFamily="34" charset="0"/>
            </a:endParaRPr>
          </a:p>
          <a:p>
            <a:pPr marL="342900" indent="-342900" algn="ctr" eaLnBrk="1" hangingPunct="1">
              <a:spcBef>
                <a:spcPct val="50000"/>
              </a:spcBef>
            </a:pP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Mạch điện hai công tắc ba cực điều khiển 1 đèn thường dùng trong những trường hợp nào ?</a:t>
            </a:r>
            <a:endParaRPr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b="1" dirty="0">
                <a:solidFill>
                  <a:srgbClr val="000099"/>
                </a:solidFill>
                <a:latin typeface="Times New Roman" panose="02020603050405020304" pitchFamily="18" charset="0"/>
              </a:rPr>
              <a:t>Trả lời : </a:t>
            </a:r>
            <a:endParaRPr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b="1" dirty="0">
                <a:solidFill>
                  <a:srgbClr val="000099"/>
                </a:solidFill>
                <a:latin typeface="Times New Roman" panose="02020603050405020304" pitchFamily="18" charset="0"/>
              </a:rPr>
              <a:t>Chiếu sáng cầu thang, hành lang, phòng ngủ </a:t>
            </a:r>
            <a:endParaRPr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b="1" dirty="0">
                <a:solidFill>
                  <a:srgbClr val="000099"/>
                </a:solidFill>
                <a:latin typeface="Times New Roman" panose="02020603050405020304" pitchFamily="18" charset="0"/>
              </a:rPr>
              <a:t>Khi cổng và nhà xa nhau; Hai nhà chung ngõ;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99"/>
                </a:solidFill>
                <a:latin typeface="Times New Roman" panose="02020603050405020304" pitchFamily="18" charset="0"/>
              </a:rPr>
              <a:t>…</a:t>
            </a:r>
            <a:endParaRPr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50000"/>
              </a:spcBef>
            </a:pPr>
            <a:endParaRPr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1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7348">
                                            <p:txEl>
                                              <p:charRg st="1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7348">
                                            <p:txEl>
                                              <p:charRg st="1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7348">
                                            <p:txEl>
                                              <p:charRg st="1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10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348">
                                            <p:txEl>
                                              <p:charRg st="105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11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8">
                                            <p:txEl>
                                              <p:charRg st="11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48">
                                            <p:txEl>
                                              <p:charRg st="11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charRg st="16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48">
                                            <p:txEl>
                                              <p:charRg st="16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48">
                                            <p:txEl>
                                              <p:charRg st="160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Tat d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-26987"/>
            <a:ext cx="9390062" cy="701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Oval 6">
            <a:hlinkClick r:id="rId2" action="ppaction://hlinksldjump"/>
          </p:cNvPr>
          <p:cNvSpPr/>
          <p:nvPr/>
        </p:nvSpPr>
        <p:spPr>
          <a:xfrm>
            <a:off x="107950" y="3644900"/>
            <a:ext cx="360363" cy="3603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7652" name="Oval 7">
            <a:hlinkClick r:id="rId2" action="ppaction://hlinksldjump"/>
          </p:cNvPr>
          <p:cNvSpPr/>
          <p:nvPr/>
        </p:nvSpPr>
        <p:spPr>
          <a:xfrm>
            <a:off x="6084888" y="-242887"/>
            <a:ext cx="431800" cy="4318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7653" name="AutoShape 8">
            <a:hlinkClick r:id="rId2" action="ppaction://hlinksldjump"/>
          </p:cNvPr>
          <p:cNvSpPr/>
          <p:nvPr/>
        </p:nvSpPr>
        <p:spPr>
          <a:xfrm>
            <a:off x="8604250" y="62372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sang d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-26987"/>
            <a:ext cx="9390062" cy="7018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Oval 7">
            <a:hlinkClick r:id="rId2" action="ppaction://hlinksldjump"/>
          </p:cNvPr>
          <p:cNvSpPr/>
          <p:nvPr/>
        </p:nvSpPr>
        <p:spPr>
          <a:xfrm>
            <a:off x="179388" y="3644900"/>
            <a:ext cx="360362" cy="3603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8676" name="Oval 8">
            <a:hlinkClick r:id="rId2" action="ppaction://hlinksldjump"/>
          </p:cNvPr>
          <p:cNvSpPr/>
          <p:nvPr/>
        </p:nvSpPr>
        <p:spPr>
          <a:xfrm>
            <a:off x="6084888" y="-242887"/>
            <a:ext cx="431800" cy="4318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28677" name="AutoShape 9">
            <a:hlinkClick r:id="rId2" action="ppaction://hlinksldjump"/>
          </p:cNvPr>
          <p:cNvSpPr/>
          <p:nvPr/>
        </p:nvSpPr>
        <p:spPr>
          <a:xfrm>
            <a:off x="8604250" y="62372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2" descr="image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0900" y="1604963"/>
            <a:ext cx="2506663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1" name="Picture 3" descr="image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109663"/>
            <a:ext cx="1112838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Picture 4" descr="image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38" y="1417638"/>
            <a:ext cx="127635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Picture 5" descr="image0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3" y="1770063"/>
            <a:ext cx="1354137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Picture 6" descr="image0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1758950"/>
            <a:ext cx="1471613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5" name="Picture 7" descr="image0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25" y="2182813"/>
            <a:ext cx="2517775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6" name="Picture 8" descr="image0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738" y="2271713"/>
            <a:ext cx="1208087" cy="82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7" name="Picture 9" descr="image0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100" y="2576513"/>
            <a:ext cx="1333500" cy="51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8" name="Picture 10" descr="image0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825" y="2636838"/>
            <a:ext cx="137477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9" name="Picture 11" descr="image0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925" y="2659063"/>
            <a:ext cx="1485900" cy="1331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0" name="Picture 12" descr="image0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6075" y="2171700"/>
            <a:ext cx="1785938" cy="174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1" name="Picture 13" descr="image0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463" y="3213100"/>
            <a:ext cx="1370012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2" name="Picture 14" descr="image0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5325" y="3379788"/>
            <a:ext cx="1431925" cy="677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3" name="Picture 15" descr="image0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5338" y="3424238"/>
            <a:ext cx="1331912" cy="1287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4" name="Picture 16" descr="image0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4638" y="1693863"/>
            <a:ext cx="2373312" cy="1487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5" name="Picture 17" descr="image0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92800" y="1295400"/>
            <a:ext cx="7540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6" name="Picture 18" descr="image0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26888">
            <a:off x="4516438" y="838200"/>
            <a:ext cx="2119312" cy="68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7" name="Picture 19" descr="image0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0" y="1219200"/>
            <a:ext cx="1230313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8" name="Picture 20" descr="image0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80225" y="1139825"/>
            <a:ext cx="842963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9" name="Picture 21" descr="image0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61175" y="1401763"/>
            <a:ext cx="849313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0" name="Picture 22" descr="image0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03913" y="2249488"/>
            <a:ext cx="1508125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1" name="Picture 23" descr="image0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42138" y="2241550"/>
            <a:ext cx="8763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2" name="Picture 24" descr="image0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69125" y="2547938"/>
            <a:ext cx="998538" cy="677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3" name="Picture 25" descr="image0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42138" y="2809875"/>
            <a:ext cx="1084262" cy="57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4" name="Picture 26" descr="image0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5788" y="2836863"/>
            <a:ext cx="920750" cy="85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5" name="Picture 27" descr="image0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62400" y="2286000"/>
            <a:ext cx="2085975" cy="191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6" name="Picture 28" descr="image0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507038" y="2798763"/>
            <a:ext cx="955675" cy="137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7" name="Picture 29" descr="image0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03863" y="3025775"/>
            <a:ext cx="125412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8" name="Picture 30" descr="image0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07038" y="3482975"/>
            <a:ext cx="1717675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39" name="Picture 31" descr="image0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07038" y="3695700"/>
            <a:ext cx="1852612" cy="60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40" name="Picture 32" descr="image0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507038" y="3695700"/>
            <a:ext cx="1571625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41" name="Picture 33" descr="image00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51250" y="2249488"/>
            <a:ext cx="1465263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3"/>
          <p:cNvSpPr txBox="1"/>
          <p:nvPr/>
        </p:nvSpPr>
        <p:spPr>
          <a:xfrm>
            <a:off x="381000" y="1066800"/>
            <a:ext cx="3733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1. </a:t>
            </a:r>
            <a:r>
              <a:rPr sz="32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Học bài:</a:t>
            </a:r>
            <a:endParaRPr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Text Box 4"/>
          <p:cNvSpPr txBox="1"/>
          <p:nvPr/>
        </p:nvSpPr>
        <p:spPr>
          <a:xfrm>
            <a:off x="762000" y="1600200"/>
            <a:ext cx="8382000" cy="180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har char="-"/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 Nắm vững nguyên lý làm việc và ứng dụng của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 mạch điện hai công tắc ba cực điều khiển một đèn.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- Nghiên cứu và hoàn thành nội dung còn lại trong SGK 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5"/>
          <p:cNvSpPr txBox="1"/>
          <p:nvPr/>
        </p:nvSpPr>
        <p:spPr>
          <a:xfrm>
            <a:off x="609600" y="4648200"/>
            <a:ext cx="6172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har char="-"/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 Rèn luyện lắp đặt mạch điện này ở nhà.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har char="-"/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 Tiết sau thực hành lắp mạch điện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304800" y="3733800"/>
            <a:ext cx="3733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2. </a:t>
            </a:r>
            <a:r>
              <a:rPr sz="32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Thực hành:</a:t>
            </a:r>
            <a:endParaRPr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609600" y="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Vật liệu và thiết bị</a:t>
            </a:r>
            <a:endParaRPr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9" name="Group 17"/>
          <p:cNvGrpSpPr/>
          <p:nvPr/>
        </p:nvGrpSpPr>
        <p:grpSpPr>
          <a:xfrm>
            <a:off x="4876800" y="3886200"/>
            <a:ext cx="4267200" cy="2819400"/>
            <a:chOff x="3072" y="2448"/>
            <a:chExt cx="2688" cy="1776"/>
          </a:xfrm>
        </p:grpSpPr>
        <p:pic>
          <p:nvPicPr>
            <p:cNvPr id="4109" name="Picture 5" descr="lot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72" y="2448"/>
              <a:ext cx="2688" cy="17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" descr="ba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8" y="2750"/>
              <a:ext cx="482" cy="11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1" name="Picture 7" descr="d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2755"/>
              <a:ext cx="502" cy="11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00" name="Picture 8" descr="IMG_0626"/>
          <p:cNvPicPr>
            <a:picLocks noChangeAspect="1"/>
          </p:cNvPicPr>
          <p:nvPr/>
        </p:nvPicPr>
        <p:blipFill>
          <a:blip r:embed="rId4"/>
          <a:srcRect l="65117" t="11789" b="18605"/>
          <a:stretch>
            <a:fillRect/>
          </a:stretch>
        </p:blipFill>
        <p:spPr>
          <a:xfrm>
            <a:off x="284163" y="817563"/>
            <a:ext cx="1600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50" y="838200"/>
            <a:ext cx="211455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838200"/>
            <a:ext cx="4267200" cy="266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3" name="Group 11"/>
          <p:cNvGrpSpPr/>
          <p:nvPr/>
        </p:nvGrpSpPr>
        <p:grpSpPr>
          <a:xfrm>
            <a:off x="0" y="3886200"/>
            <a:ext cx="4800600" cy="2819400"/>
            <a:chOff x="0" y="981"/>
            <a:chExt cx="5760" cy="3339"/>
          </a:xfrm>
        </p:grpSpPr>
        <p:pic>
          <p:nvPicPr>
            <p:cNvPr id="4104" name="Picture 12" descr="lo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981"/>
              <a:ext cx="5760" cy="33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5" name="Picture 13" descr="b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0" y="981"/>
              <a:ext cx="1623" cy="14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6" name="Picture 14" descr="b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" y="2946"/>
              <a:ext cx="2132" cy="13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7" name="Picture 15" descr="b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88" y="2976"/>
              <a:ext cx="2126" cy="12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8" name="Picture 16" descr="b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1" y="981"/>
              <a:ext cx="2201" cy="221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152400" y="90488"/>
            <a:ext cx="662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 Chuẩn bị dụng cụ theo nhóm:</a:t>
            </a:r>
            <a:endParaRPr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3" descr="IMG_0610"/>
          <p:cNvPicPr>
            <a:picLocks noChangeAspect="1"/>
          </p:cNvPicPr>
          <p:nvPr/>
        </p:nvPicPr>
        <p:blipFill>
          <a:blip r:embed="rId1"/>
          <a:srcRect l="27966" t="6779" r="16101" b="22034"/>
          <a:stretch>
            <a:fillRect/>
          </a:stretch>
        </p:blipFill>
        <p:spPr>
          <a:xfrm>
            <a:off x="147638" y="685800"/>
            <a:ext cx="2133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 descr="IMG_0611"/>
          <p:cNvPicPr>
            <a:picLocks noChangeAspect="1"/>
          </p:cNvPicPr>
          <p:nvPr/>
        </p:nvPicPr>
        <p:blipFill>
          <a:blip r:embed="rId2"/>
          <a:srcRect l="34615" r="30769"/>
          <a:stretch>
            <a:fillRect/>
          </a:stretch>
        </p:blipFill>
        <p:spPr>
          <a:xfrm>
            <a:off x="4795838" y="685800"/>
            <a:ext cx="738187" cy="200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IMG_0609"/>
          <p:cNvPicPr>
            <a:picLocks noChangeAspect="1"/>
          </p:cNvPicPr>
          <p:nvPr/>
        </p:nvPicPr>
        <p:blipFill>
          <a:blip r:embed="rId3"/>
          <a:srcRect l="26897" t="11429" r="23448" b="11429"/>
          <a:stretch>
            <a:fillRect/>
          </a:stretch>
        </p:blipFill>
        <p:spPr>
          <a:xfrm>
            <a:off x="2357438" y="690563"/>
            <a:ext cx="2133600" cy="1981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6" name="Group 6"/>
          <p:cNvGrpSpPr/>
          <p:nvPr/>
        </p:nvGrpSpPr>
        <p:grpSpPr>
          <a:xfrm rot="5400000">
            <a:off x="5653088" y="819150"/>
            <a:ext cx="2095500" cy="1676400"/>
            <a:chOff x="1728" y="2640"/>
            <a:chExt cx="1776" cy="1056"/>
          </a:xfrm>
        </p:grpSpPr>
        <p:pic>
          <p:nvPicPr>
            <p:cNvPr id="31865" name="Picture 7" descr="IMG_0613"/>
            <p:cNvPicPr>
              <a:picLocks noChangeAspect="1"/>
            </p:cNvPicPr>
            <p:nvPr/>
          </p:nvPicPr>
          <p:blipFill>
            <a:blip r:embed="rId4"/>
            <a:srcRect l="12766" t="22694" r="8511" b="14893"/>
            <a:stretch>
              <a:fillRect/>
            </a:stretch>
          </p:blipFill>
          <p:spPr>
            <a:xfrm>
              <a:off x="1728" y="2640"/>
              <a:ext cx="1776" cy="10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866" name="Picture 8" descr="IMG_0618"/>
            <p:cNvPicPr>
              <a:picLocks noChangeAspect="1"/>
            </p:cNvPicPr>
            <p:nvPr/>
          </p:nvPicPr>
          <p:blipFill>
            <a:blip r:embed="rId5"/>
            <a:srcRect l="11429" t="33333" b="40739"/>
            <a:stretch>
              <a:fillRect/>
            </a:stretch>
          </p:blipFill>
          <p:spPr>
            <a:xfrm rot="10800000">
              <a:off x="1920" y="3312"/>
              <a:ext cx="1488" cy="33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27" name="Picture 9" descr="IMG_0619"/>
          <p:cNvPicPr>
            <a:picLocks noChangeAspect="1"/>
          </p:cNvPicPr>
          <p:nvPr/>
        </p:nvPicPr>
        <p:blipFill>
          <a:blip r:embed="rId6"/>
          <a:srcRect b="3703"/>
          <a:stretch>
            <a:fillRect/>
          </a:stretch>
        </p:blipFill>
        <p:spPr>
          <a:xfrm>
            <a:off x="709613" y="3367088"/>
            <a:ext cx="3405187" cy="166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Text Box 10"/>
          <p:cNvSpPr txBox="1"/>
          <p:nvPr/>
        </p:nvSpPr>
        <p:spPr>
          <a:xfrm>
            <a:off x="180975" y="25908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Kìm cắt dây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Text Box 11"/>
          <p:cNvSpPr txBox="1"/>
          <p:nvPr/>
        </p:nvSpPr>
        <p:spPr>
          <a:xfrm>
            <a:off x="2443163" y="25908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Kìm tuốt dây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Text Box 12"/>
          <p:cNvSpPr txBox="1"/>
          <p:nvPr/>
        </p:nvSpPr>
        <p:spPr>
          <a:xfrm>
            <a:off x="1524000" y="50292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Khoan tay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5" name="Text Box 13"/>
          <p:cNvSpPr txBox="1"/>
          <p:nvPr/>
        </p:nvSpPr>
        <p:spPr>
          <a:xfrm>
            <a:off x="4338638" y="2619375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Dao nhỏ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6" name="Text Box 14"/>
          <p:cNvSpPr txBox="1"/>
          <p:nvPr/>
        </p:nvSpPr>
        <p:spPr>
          <a:xfrm>
            <a:off x="6091238" y="260985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Tua vít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33" name="Group 17"/>
          <p:cNvGrpSpPr/>
          <p:nvPr/>
        </p:nvGrpSpPr>
        <p:grpSpPr>
          <a:xfrm rot="-1723897">
            <a:off x="7467600" y="3505200"/>
            <a:ext cx="806450" cy="2514600"/>
            <a:chOff x="4341" y="1557"/>
            <a:chExt cx="508" cy="1584"/>
          </a:xfrm>
        </p:grpSpPr>
        <p:sp>
          <p:nvSpPr>
            <p:cNvPr id="31862" name="Rectangle 18"/>
            <p:cNvSpPr/>
            <p:nvPr/>
          </p:nvSpPr>
          <p:spPr>
            <a:xfrm rot="3861824">
              <a:off x="3743" y="2154"/>
              <a:ext cx="1348" cy="153"/>
            </a:xfrm>
            <a:prstGeom prst="rect">
              <a:avLst/>
            </a:prstGeom>
            <a:gradFill rotWithShape="1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1863" name="AutoShape 19"/>
            <p:cNvSpPr/>
            <p:nvPr/>
          </p:nvSpPr>
          <p:spPr>
            <a:xfrm rot="9178340">
              <a:off x="4704" y="2832"/>
              <a:ext cx="142" cy="269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1864" name="AutoShape 20"/>
            <p:cNvSpPr/>
            <p:nvPr/>
          </p:nvSpPr>
          <p:spPr>
            <a:xfrm rot="9178340">
              <a:off x="4803" y="2973"/>
              <a:ext cx="46" cy="168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734" name="Group 21"/>
          <p:cNvGrpSpPr/>
          <p:nvPr/>
        </p:nvGrpSpPr>
        <p:grpSpPr>
          <a:xfrm>
            <a:off x="0" y="5538788"/>
            <a:ext cx="6462713" cy="981075"/>
            <a:chOff x="1656" y="2820"/>
            <a:chExt cx="3420" cy="252"/>
          </a:xfrm>
        </p:grpSpPr>
        <p:grpSp>
          <p:nvGrpSpPr>
            <p:cNvPr id="31763" name="Group 22"/>
            <p:cNvGrpSpPr/>
            <p:nvPr/>
          </p:nvGrpSpPr>
          <p:grpSpPr>
            <a:xfrm>
              <a:off x="1701" y="2820"/>
              <a:ext cx="3363" cy="197"/>
              <a:chOff x="1164" y="2808"/>
              <a:chExt cx="4452" cy="432"/>
            </a:xfrm>
          </p:grpSpPr>
          <p:sp>
            <p:nvSpPr>
              <p:cNvPr id="31777" name="Rectangle 23"/>
              <p:cNvSpPr/>
              <p:nvPr/>
            </p:nvSpPr>
            <p:spPr>
              <a:xfrm>
                <a:off x="1164" y="2808"/>
                <a:ext cx="4452" cy="432"/>
              </a:xfrm>
              <a:prstGeom prst="rect">
                <a:avLst/>
              </a:pr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/>
                <a:endParaRPr lang="vi-VN" altLang="x-none" sz="1800" dirty="0">
                  <a:latin typeface="Garamond" pitchFamily="18" charset="0"/>
                  <a:ea typeface="Arial" panose="020B0604020202020204" pitchFamily="34" charset="0"/>
                </a:endParaRPr>
              </a:p>
            </p:txBody>
          </p:sp>
          <p:grpSp>
            <p:nvGrpSpPr>
              <p:cNvPr id="31778" name="Group 24"/>
              <p:cNvGrpSpPr/>
              <p:nvPr/>
            </p:nvGrpSpPr>
            <p:grpSpPr>
              <a:xfrm>
                <a:off x="1236" y="2820"/>
                <a:ext cx="288" cy="372"/>
                <a:chOff x="1248" y="2256"/>
                <a:chExt cx="288" cy="372"/>
              </a:xfrm>
            </p:grpSpPr>
            <p:sp>
              <p:nvSpPr>
                <p:cNvPr id="31856" name="Line 25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57" name="Group 26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58" name="Line 27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59" name="Line 28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60" name="Line 29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61" name="Line 30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79" name="Group 31"/>
              <p:cNvGrpSpPr/>
              <p:nvPr/>
            </p:nvGrpSpPr>
            <p:grpSpPr>
              <a:xfrm>
                <a:off x="1584" y="2820"/>
                <a:ext cx="288" cy="372"/>
                <a:chOff x="1248" y="2256"/>
                <a:chExt cx="288" cy="372"/>
              </a:xfrm>
            </p:grpSpPr>
            <p:sp>
              <p:nvSpPr>
                <p:cNvPr id="31850" name="Line 32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51" name="Group 33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52" name="Line 34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53" name="Line 35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54" name="Line 36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55" name="Line 37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0" name="Group 38"/>
              <p:cNvGrpSpPr/>
              <p:nvPr/>
            </p:nvGrpSpPr>
            <p:grpSpPr>
              <a:xfrm>
                <a:off x="1932" y="2820"/>
                <a:ext cx="288" cy="372"/>
                <a:chOff x="1248" y="2256"/>
                <a:chExt cx="288" cy="372"/>
              </a:xfrm>
            </p:grpSpPr>
            <p:sp>
              <p:nvSpPr>
                <p:cNvPr id="31844" name="Line 39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45" name="Group 40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46" name="Line 41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47" name="Line 42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48" name="Line 43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49" name="Line 44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1" name="Group 45"/>
              <p:cNvGrpSpPr/>
              <p:nvPr/>
            </p:nvGrpSpPr>
            <p:grpSpPr>
              <a:xfrm>
                <a:off x="2280" y="2820"/>
                <a:ext cx="288" cy="372"/>
                <a:chOff x="1248" y="2256"/>
                <a:chExt cx="288" cy="372"/>
              </a:xfrm>
            </p:grpSpPr>
            <p:sp>
              <p:nvSpPr>
                <p:cNvPr id="31838" name="Line 46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39" name="Group 47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40" name="Line 48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41" name="Line 49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42" name="Line 50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43" name="Line 51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2" name="Group 52"/>
              <p:cNvGrpSpPr/>
              <p:nvPr/>
            </p:nvGrpSpPr>
            <p:grpSpPr>
              <a:xfrm>
                <a:off x="2640" y="2820"/>
                <a:ext cx="288" cy="372"/>
                <a:chOff x="1248" y="2256"/>
                <a:chExt cx="288" cy="372"/>
              </a:xfrm>
            </p:grpSpPr>
            <p:sp>
              <p:nvSpPr>
                <p:cNvPr id="31832" name="Line 53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33" name="Group 54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34" name="Line 55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35" name="Line 56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36" name="Line 57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37" name="Line 58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3" name="Group 59"/>
              <p:cNvGrpSpPr/>
              <p:nvPr/>
            </p:nvGrpSpPr>
            <p:grpSpPr>
              <a:xfrm>
                <a:off x="3000" y="2820"/>
                <a:ext cx="288" cy="372"/>
                <a:chOff x="1248" y="2256"/>
                <a:chExt cx="288" cy="372"/>
              </a:xfrm>
            </p:grpSpPr>
            <p:sp>
              <p:nvSpPr>
                <p:cNvPr id="31826" name="Line 60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27" name="Group 61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28" name="Line 62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29" name="Line 63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30" name="Line 64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31" name="Line 65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4" name="Group 66"/>
              <p:cNvGrpSpPr/>
              <p:nvPr/>
            </p:nvGrpSpPr>
            <p:grpSpPr>
              <a:xfrm>
                <a:off x="3336" y="2820"/>
                <a:ext cx="288" cy="372"/>
                <a:chOff x="1248" y="2256"/>
                <a:chExt cx="288" cy="372"/>
              </a:xfrm>
            </p:grpSpPr>
            <p:sp>
              <p:nvSpPr>
                <p:cNvPr id="31820" name="Line 67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21" name="Group 68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22" name="Line 69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23" name="Line 70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24" name="Line 71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25" name="Line 72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5" name="Group 73"/>
              <p:cNvGrpSpPr/>
              <p:nvPr/>
            </p:nvGrpSpPr>
            <p:grpSpPr>
              <a:xfrm>
                <a:off x="3696" y="2820"/>
                <a:ext cx="288" cy="372"/>
                <a:chOff x="1248" y="2256"/>
                <a:chExt cx="288" cy="372"/>
              </a:xfrm>
            </p:grpSpPr>
            <p:sp>
              <p:nvSpPr>
                <p:cNvPr id="31814" name="Line 74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15" name="Group 75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16" name="Line 76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17" name="Line 77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18" name="Line 78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19" name="Line 79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6" name="Group 80"/>
              <p:cNvGrpSpPr/>
              <p:nvPr/>
            </p:nvGrpSpPr>
            <p:grpSpPr>
              <a:xfrm>
                <a:off x="4056" y="2820"/>
                <a:ext cx="288" cy="372"/>
                <a:chOff x="1248" y="2256"/>
                <a:chExt cx="288" cy="372"/>
              </a:xfrm>
            </p:grpSpPr>
            <p:sp>
              <p:nvSpPr>
                <p:cNvPr id="31808" name="Line 81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09" name="Group 82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10" name="Line 83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11" name="Line 84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12" name="Line 85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13" name="Line 86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7" name="Group 87"/>
              <p:cNvGrpSpPr/>
              <p:nvPr/>
            </p:nvGrpSpPr>
            <p:grpSpPr>
              <a:xfrm>
                <a:off x="4416" y="2820"/>
                <a:ext cx="288" cy="372"/>
                <a:chOff x="1248" y="2256"/>
                <a:chExt cx="288" cy="372"/>
              </a:xfrm>
            </p:grpSpPr>
            <p:sp>
              <p:nvSpPr>
                <p:cNvPr id="31802" name="Line 88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803" name="Group 89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804" name="Line 90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05" name="Line 91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06" name="Line 92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07" name="Line 93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8" name="Group 94"/>
              <p:cNvGrpSpPr/>
              <p:nvPr/>
            </p:nvGrpSpPr>
            <p:grpSpPr>
              <a:xfrm>
                <a:off x="4776" y="2820"/>
                <a:ext cx="288" cy="372"/>
                <a:chOff x="1248" y="2256"/>
                <a:chExt cx="288" cy="372"/>
              </a:xfrm>
            </p:grpSpPr>
            <p:sp>
              <p:nvSpPr>
                <p:cNvPr id="31796" name="Line 95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797" name="Group 96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798" name="Line 97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99" name="Line 98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00" name="Line 99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801" name="Line 100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31789" name="Group 101"/>
              <p:cNvGrpSpPr/>
              <p:nvPr/>
            </p:nvGrpSpPr>
            <p:grpSpPr>
              <a:xfrm>
                <a:off x="5148" y="2820"/>
                <a:ext cx="288" cy="372"/>
                <a:chOff x="1248" y="2256"/>
                <a:chExt cx="288" cy="372"/>
              </a:xfrm>
            </p:grpSpPr>
            <p:sp>
              <p:nvSpPr>
                <p:cNvPr id="31790" name="Line 102"/>
                <p:cNvSpPr/>
                <p:nvPr/>
              </p:nvSpPr>
              <p:spPr>
                <a:xfrm>
                  <a:off x="1536" y="2268"/>
                  <a:ext cx="0" cy="360"/>
                </a:xfrm>
                <a:prstGeom prst="line">
                  <a:avLst/>
                </a:prstGeom>
                <a:ln w="9525" cap="flat" cmpd="sng">
                  <a:solidFill>
                    <a:schemeClr val="bg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1791" name="Group 103"/>
                <p:cNvGrpSpPr/>
                <p:nvPr/>
              </p:nvGrpSpPr>
              <p:grpSpPr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31792" name="Line 104"/>
                  <p:cNvSpPr/>
                  <p:nvPr/>
                </p:nvSpPr>
                <p:spPr>
                  <a:xfrm>
                    <a:off x="1248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93" name="Line 105"/>
                  <p:cNvSpPr/>
                  <p:nvPr/>
                </p:nvSpPr>
                <p:spPr>
                  <a:xfrm>
                    <a:off x="1320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94" name="Line 106"/>
                  <p:cNvSpPr/>
                  <p:nvPr/>
                </p:nvSpPr>
                <p:spPr>
                  <a:xfrm>
                    <a:off x="1392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795" name="Line 107"/>
                  <p:cNvSpPr/>
                  <p:nvPr/>
                </p:nvSpPr>
                <p:spPr>
                  <a:xfrm>
                    <a:off x="1464" y="2256"/>
                    <a:ext cx="0" cy="132"/>
                  </a:xfrm>
                  <a:prstGeom prst="line">
                    <a:avLst/>
                  </a:prstGeom>
                  <a:ln w="9525" cap="flat" cmpd="sng">
                    <a:solidFill>
                      <a:schemeClr val="bg2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  <p:sp>
          <p:nvSpPr>
            <p:cNvPr id="31764" name="Oval 108"/>
            <p:cNvSpPr/>
            <p:nvPr/>
          </p:nvSpPr>
          <p:spPr>
            <a:xfrm>
              <a:off x="1656" y="2853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5" name="Oval 109"/>
            <p:cNvSpPr/>
            <p:nvPr/>
          </p:nvSpPr>
          <p:spPr>
            <a:xfrm>
              <a:off x="1947" y="2853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6" name="Oval 110"/>
            <p:cNvSpPr/>
            <p:nvPr/>
          </p:nvSpPr>
          <p:spPr>
            <a:xfrm>
              <a:off x="2229" y="2864"/>
              <a:ext cx="161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10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7" name="Oval 111"/>
            <p:cNvSpPr/>
            <p:nvPr/>
          </p:nvSpPr>
          <p:spPr>
            <a:xfrm>
              <a:off x="2465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15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8" name="Oval 112"/>
            <p:cNvSpPr/>
            <p:nvPr/>
          </p:nvSpPr>
          <p:spPr>
            <a:xfrm>
              <a:off x="2765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20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69" name="Oval 113"/>
            <p:cNvSpPr/>
            <p:nvPr/>
          </p:nvSpPr>
          <p:spPr>
            <a:xfrm>
              <a:off x="3017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25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70" name="Oval 114"/>
            <p:cNvSpPr/>
            <p:nvPr/>
          </p:nvSpPr>
          <p:spPr>
            <a:xfrm>
              <a:off x="3314" y="2864"/>
              <a:ext cx="161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30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71" name="Oval 115"/>
            <p:cNvSpPr/>
            <p:nvPr/>
          </p:nvSpPr>
          <p:spPr>
            <a:xfrm>
              <a:off x="3538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35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72" name="Oval 116"/>
            <p:cNvSpPr/>
            <p:nvPr/>
          </p:nvSpPr>
          <p:spPr>
            <a:xfrm>
              <a:off x="3829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40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73" name="Oval 117"/>
            <p:cNvSpPr/>
            <p:nvPr/>
          </p:nvSpPr>
          <p:spPr>
            <a:xfrm>
              <a:off x="4108" y="2875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45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74" name="Oval 118"/>
            <p:cNvSpPr/>
            <p:nvPr/>
          </p:nvSpPr>
          <p:spPr>
            <a:xfrm>
              <a:off x="4366" y="2864"/>
              <a:ext cx="161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50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75" name="Oval 119"/>
            <p:cNvSpPr/>
            <p:nvPr/>
          </p:nvSpPr>
          <p:spPr>
            <a:xfrm>
              <a:off x="4647" y="2864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55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1776" name="Oval 120"/>
            <p:cNvSpPr/>
            <p:nvPr/>
          </p:nvSpPr>
          <p:spPr>
            <a:xfrm>
              <a:off x="4914" y="2853"/>
              <a:ext cx="162" cy="197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1" hangingPunct="1"/>
              <a:r>
                <a:rPr sz="1800" dirty="0">
                  <a:solidFill>
                    <a:schemeClr val="bg1"/>
                  </a:solidFill>
                  <a:latin typeface="Garamond" pitchFamily="18" charset="0"/>
                  <a:cs typeface="Arial" panose="020B0604020202020204" pitchFamily="34" charset="0"/>
                </a:rPr>
                <a:t>60</a:t>
              </a:r>
              <a:endParaRPr lang="vi-VN" altLang="x-none" sz="1800" dirty="0">
                <a:solidFill>
                  <a:schemeClr val="bg1"/>
                </a:solidFill>
                <a:latin typeface="Garamond" pitchFamily="18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35" name="Picture 121" descr="IMG_0615"/>
          <p:cNvPicPr>
            <a:picLocks noChangeAspect="1"/>
          </p:cNvPicPr>
          <p:nvPr/>
        </p:nvPicPr>
        <p:blipFill>
          <a:blip r:embed="rId7"/>
          <a:srcRect l="2563" t="13675" r="10257" b="38461"/>
          <a:stretch>
            <a:fillRect/>
          </a:stretch>
        </p:blipFill>
        <p:spPr>
          <a:xfrm rot="5065281">
            <a:off x="6934200" y="990600"/>
            <a:ext cx="2590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0" name="Text Box 122"/>
          <p:cNvSpPr txBox="1"/>
          <p:nvPr/>
        </p:nvSpPr>
        <p:spPr>
          <a:xfrm>
            <a:off x="7315200" y="2590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Bút thử điện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1" name="Text Box 123"/>
          <p:cNvSpPr txBox="1"/>
          <p:nvPr/>
        </p:nvSpPr>
        <p:spPr>
          <a:xfrm>
            <a:off x="1905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Thước kẻ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2" name="Text Box 124"/>
          <p:cNvSpPr txBox="1"/>
          <p:nvPr/>
        </p:nvSpPr>
        <p:spPr>
          <a:xfrm>
            <a:off x="6553200" y="5562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Bút chì 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 descr="IMG_0626"/>
          <p:cNvPicPr>
            <a:picLocks noChangeAspect="1"/>
          </p:cNvPicPr>
          <p:nvPr/>
        </p:nvPicPr>
        <p:blipFill>
          <a:blip r:embed="rId1"/>
          <a:srcRect l="18605" t="65117" r="11789"/>
          <a:stretch>
            <a:fillRect/>
          </a:stretch>
        </p:blipFill>
        <p:spPr>
          <a:xfrm>
            <a:off x="1752600" y="2209800"/>
            <a:ext cx="3048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3400"/>
            <a:ext cx="3810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12" descr="Congta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4267200"/>
            <a:ext cx="1614488" cy="2438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9" name="Group 17"/>
          <p:cNvGrpSpPr/>
          <p:nvPr/>
        </p:nvGrpSpPr>
        <p:grpSpPr>
          <a:xfrm rot="46064">
            <a:off x="7829550" y="4114800"/>
            <a:ext cx="879475" cy="2514600"/>
            <a:chOff x="720" y="864"/>
            <a:chExt cx="432" cy="1152"/>
          </a:xfrm>
        </p:grpSpPr>
        <p:grpSp>
          <p:nvGrpSpPr>
            <p:cNvPr id="32809" name="Group 18"/>
            <p:cNvGrpSpPr/>
            <p:nvPr/>
          </p:nvGrpSpPr>
          <p:grpSpPr>
            <a:xfrm>
              <a:off x="720" y="912"/>
              <a:ext cx="432" cy="1104"/>
              <a:chOff x="2112" y="768"/>
              <a:chExt cx="432" cy="1104"/>
            </a:xfrm>
          </p:grpSpPr>
          <p:sp>
            <p:nvSpPr>
              <p:cNvPr id="32811" name="AutoShape 19"/>
              <p:cNvSpPr/>
              <p:nvPr/>
            </p:nvSpPr>
            <p:spPr>
              <a:xfrm rot="5400000">
                <a:off x="1800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9525" cap="flat" cmpd="sng">
                <a:prstDash val="solid"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2" name="AutoShape 20"/>
              <p:cNvSpPr/>
              <p:nvPr/>
            </p:nvSpPr>
            <p:spPr>
              <a:xfrm rot="5400000">
                <a:off x="1752" y="1128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810" name="Line 21"/>
            <p:cNvSpPr/>
            <p:nvPr/>
          </p:nvSpPr>
          <p:spPr>
            <a:xfrm>
              <a:off x="924" y="864"/>
              <a:ext cx="144" cy="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  <a:scene3d>
              <a:camera prst="legacyPerspectiv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</p:sp>
      </p:grpSp>
      <p:pic>
        <p:nvPicPr>
          <p:cNvPr id="31750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685800"/>
            <a:ext cx="2438400" cy="3033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51" name="Group 25"/>
          <p:cNvGrpSpPr/>
          <p:nvPr/>
        </p:nvGrpSpPr>
        <p:grpSpPr>
          <a:xfrm>
            <a:off x="152400" y="4114800"/>
            <a:ext cx="1447800" cy="2667000"/>
            <a:chOff x="2736" y="384"/>
            <a:chExt cx="2592" cy="3648"/>
          </a:xfrm>
        </p:grpSpPr>
        <p:grpSp>
          <p:nvGrpSpPr>
            <p:cNvPr id="32794" name="Group 26"/>
            <p:cNvGrpSpPr/>
            <p:nvPr/>
          </p:nvGrpSpPr>
          <p:grpSpPr>
            <a:xfrm>
              <a:off x="2736" y="384"/>
              <a:ext cx="2592" cy="3648"/>
              <a:chOff x="2736" y="384"/>
              <a:chExt cx="2592" cy="3648"/>
            </a:xfrm>
          </p:grpSpPr>
          <p:sp>
            <p:nvSpPr>
              <p:cNvPr id="32807" name="Rectangle 27"/>
              <p:cNvSpPr/>
              <p:nvPr/>
            </p:nvSpPr>
            <p:spPr>
              <a:xfrm rot="5400000">
                <a:off x="2208" y="912"/>
                <a:ext cx="3648" cy="2592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8" name="Rectangle 28" descr="Large grid"/>
              <p:cNvSpPr/>
              <p:nvPr/>
            </p:nvSpPr>
            <p:spPr>
              <a:xfrm>
                <a:off x="2868" y="516"/>
                <a:ext cx="2352" cy="3408"/>
              </a:xfrm>
              <a:prstGeom prst="rect">
                <a:avLst/>
              </a:prstGeom>
              <a:pattFill prst="cross">
                <a:fgClr>
                  <a:srgbClr val="C0C0C0"/>
                </a:fgClr>
                <a:bgClr>
                  <a:schemeClr val="bg1"/>
                </a:bgClr>
              </a:patt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795" name="Oval 29"/>
            <p:cNvSpPr/>
            <p:nvPr/>
          </p:nvSpPr>
          <p:spPr>
            <a:xfrm>
              <a:off x="2844" y="516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96" name="Oval 30"/>
            <p:cNvSpPr/>
            <p:nvPr/>
          </p:nvSpPr>
          <p:spPr>
            <a:xfrm>
              <a:off x="5076" y="504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97" name="Oval 31"/>
            <p:cNvSpPr/>
            <p:nvPr/>
          </p:nvSpPr>
          <p:spPr>
            <a:xfrm>
              <a:off x="5088" y="3804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98" name="Oval 32"/>
            <p:cNvSpPr/>
            <p:nvPr/>
          </p:nvSpPr>
          <p:spPr>
            <a:xfrm>
              <a:off x="2868" y="378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99" name="Oval 33"/>
            <p:cNvSpPr/>
            <p:nvPr/>
          </p:nvSpPr>
          <p:spPr>
            <a:xfrm>
              <a:off x="3360" y="768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800" name="Oval 34"/>
            <p:cNvSpPr/>
            <p:nvPr/>
          </p:nvSpPr>
          <p:spPr>
            <a:xfrm>
              <a:off x="3360" y="1536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801" name="Oval 35"/>
            <p:cNvSpPr/>
            <p:nvPr/>
          </p:nvSpPr>
          <p:spPr>
            <a:xfrm>
              <a:off x="4464" y="768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802" name="Oval 36"/>
            <p:cNvSpPr/>
            <p:nvPr/>
          </p:nvSpPr>
          <p:spPr>
            <a:xfrm>
              <a:off x="4464" y="1536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803" name="Oval 37"/>
            <p:cNvSpPr/>
            <p:nvPr/>
          </p:nvSpPr>
          <p:spPr>
            <a:xfrm>
              <a:off x="3408" y="2448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804" name="Oval 38"/>
            <p:cNvSpPr/>
            <p:nvPr/>
          </p:nvSpPr>
          <p:spPr>
            <a:xfrm>
              <a:off x="3408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805" name="Oval 39"/>
            <p:cNvSpPr/>
            <p:nvPr/>
          </p:nvSpPr>
          <p:spPr>
            <a:xfrm>
              <a:off x="4128" y="264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806" name="Oval 40"/>
            <p:cNvSpPr/>
            <p:nvPr/>
          </p:nvSpPr>
          <p:spPr>
            <a:xfrm>
              <a:off x="4608" y="264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2776" name="Text Box 41"/>
          <p:cNvSpPr txBox="1"/>
          <p:nvPr/>
        </p:nvSpPr>
        <p:spPr>
          <a:xfrm>
            <a:off x="76200" y="0"/>
            <a:ext cx="6629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 Chuẩn bị vật tư thiết bị theo nhóm:</a:t>
            </a:r>
            <a:endParaRPr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53" name="Picture 43" descr="Congta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4181475"/>
            <a:ext cx="1614488" cy="2438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54" name="Group 47"/>
          <p:cNvGrpSpPr/>
          <p:nvPr/>
        </p:nvGrpSpPr>
        <p:grpSpPr>
          <a:xfrm>
            <a:off x="1828800" y="4114800"/>
            <a:ext cx="1447800" cy="2667000"/>
            <a:chOff x="2736" y="384"/>
            <a:chExt cx="2592" cy="3648"/>
          </a:xfrm>
        </p:grpSpPr>
        <p:grpSp>
          <p:nvGrpSpPr>
            <p:cNvPr id="32779" name="Group 48"/>
            <p:cNvGrpSpPr/>
            <p:nvPr/>
          </p:nvGrpSpPr>
          <p:grpSpPr>
            <a:xfrm>
              <a:off x="2736" y="384"/>
              <a:ext cx="2592" cy="3648"/>
              <a:chOff x="2736" y="384"/>
              <a:chExt cx="2592" cy="3648"/>
            </a:xfrm>
          </p:grpSpPr>
          <p:sp>
            <p:nvSpPr>
              <p:cNvPr id="32792" name="Rectangle 49"/>
              <p:cNvSpPr/>
              <p:nvPr/>
            </p:nvSpPr>
            <p:spPr>
              <a:xfrm rot="5400000">
                <a:off x="2208" y="912"/>
                <a:ext cx="3648" cy="2592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 anchorCtr="0">
                <a:flatTx/>
              </a:bodyPr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93" name="Rectangle 50" descr="Large grid"/>
              <p:cNvSpPr/>
              <p:nvPr/>
            </p:nvSpPr>
            <p:spPr>
              <a:xfrm>
                <a:off x="2868" y="516"/>
                <a:ext cx="2352" cy="3408"/>
              </a:xfrm>
              <a:prstGeom prst="rect">
                <a:avLst/>
              </a:prstGeom>
              <a:pattFill prst="cross">
                <a:fgClr>
                  <a:srgbClr val="C0C0C0"/>
                </a:fgClr>
                <a:bgClr>
                  <a:schemeClr val="bg1"/>
                </a:bgClr>
              </a:patt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780" name="Oval 51"/>
            <p:cNvSpPr/>
            <p:nvPr/>
          </p:nvSpPr>
          <p:spPr>
            <a:xfrm>
              <a:off x="2844" y="516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1" name="Oval 52"/>
            <p:cNvSpPr/>
            <p:nvPr/>
          </p:nvSpPr>
          <p:spPr>
            <a:xfrm>
              <a:off x="5076" y="504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2" name="Oval 53"/>
            <p:cNvSpPr/>
            <p:nvPr/>
          </p:nvSpPr>
          <p:spPr>
            <a:xfrm>
              <a:off x="5088" y="3804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3" name="Oval 54"/>
            <p:cNvSpPr/>
            <p:nvPr/>
          </p:nvSpPr>
          <p:spPr>
            <a:xfrm>
              <a:off x="2868" y="378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4" name="Oval 55"/>
            <p:cNvSpPr/>
            <p:nvPr/>
          </p:nvSpPr>
          <p:spPr>
            <a:xfrm>
              <a:off x="3360" y="768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5" name="Oval 56"/>
            <p:cNvSpPr/>
            <p:nvPr/>
          </p:nvSpPr>
          <p:spPr>
            <a:xfrm>
              <a:off x="3360" y="1536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6" name="Oval 57"/>
            <p:cNvSpPr/>
            <p:nvPr/>
          </p:nvSpPr>
          <p:spPr>
            <a:xfrm>
              <a:off x="4464" y="768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7" name="Oval 58"/>
            <p:cNvSpPr/>
            <p:nvPr/>
          </p:nvSpPr>
          <p:spPr>
            <a:xfrm>
              <a:off x="4464" y="1536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8" name="Oval 59"/>
            <p:cNvSpPr/>
            <p:nvPr/>
          </p:nvSpPr>
          <p:spPr>
            <a:xfrm>
              <a:off x="3408" y="2448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89" name="Oval 60"/>
            <p:cNvSpPr/>
            <p:nvPr/>
          </p:nvSpPr>
          <p:spPr>
            <a:xfrm>
              <a:off x="3408" y="288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90" name="Oval 61"/>
            <p:cNvSpPr/>
            <p:nvPr/>
          </p:nvSpPr>
          <p:spPr>
            <a:xfrm>
              <a:off x="4128" y="264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2791" name="Oval 62"/>
            <p:cNvSpPr/>
            <p:nvPr/>
          </p:nvSpPr>
          <p:spPr>
            <a:xfrm>
              <a:off x="4608" y="2640"/>
              <a:ext cx="144" cy="14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350"/>
            <a:ext cx="9144000" cy="6851650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Những lưu ý khi thực hành</a:t>
            </a:r>
            <a:endParaRPr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Không mất trật tự</a:t>
            </a:r>
            <a:endParaRPr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Ko đi lại tự do</a:t>
            </a:r>
            <a:endParaRPr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Khi làm giữ vệ sinh sạch sẽ</a:t>
            </a:r>
            <a:endParaRPr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Làm xong dọn sạch sẽ</a:t>
            </a:r>
            <a:endParaRPr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Trước khi cắm điện để giáo viên kiểm tra xem đã đc chưa, điện có hở ko.</a:t>
            </a:r>
            <a:endParaRPr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Xem lại xem nhóm còn thiếu dụng cụ j</a:t>
            </a:r>
            <a:endParaRPr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4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>
                                            <p:txEl>
                                              <p:charRg st="44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>
                                            <p:txEl>
                                              <p:charRg st="44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>
                                            <p:txEl>
                                              <p:charRg st="44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6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4">
                                            <p:txEl>
                                              <p:charRg st="60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>
                                            <p:txEl>
                                              <p:charRg st="6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>
                                            <p:txEl>
                                              <p:charRg st="60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4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4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4">
                                            <p:txEl>
                                              <p:charRg st="8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09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4">
                                            <p:txEl>
                                              <p:charRg st="109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4">
                                            <p:txEl>
                                              <p:charRg st="109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4">
                                            <p:txEl>
                                              <p:charRg st="109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82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4">
                                            <p:txEl>
                                              <p:charRg st="182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4">
                                            <p:txEl>
                                              <p:charRg st="182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4">
                                            <p:txEl>
                                              <p:charRg st="182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38" y="0"/>
            <a:ext cx="9123362" cy="6858000"/>
          </a:xfrm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r>
              <a:rPr dirty="0">
                <a:latin typeface="+mn-lt"/>
                <a:ea typeface="+mn-ea"/>
                <a:cs typeface="+mn-cs"/>
              </a:rPr>
              <a:t>Dụng cụ vật liệu thiết bị</a:t>
            </a:r>
            <a:endParaRPr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838200"/>
          <a:ext cx="6096000" cy="5130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5800"/>
                <a:gridCol w="2514600"/>
                <a:gridCol w="9906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stt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Dụng cụ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Số lượng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Chất lượng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Kìm</a:t>
                      </a:r>
                      <a:r>
                        <a:rPr lang="en-US" baseline="0" smtClean="0"/>
                        <a:t> tuốt dây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Còn</a:t>
                      </a:r>
                      <a:r>
                        <a:rPr lang="en-US" baseline="0" smtClean="0"/>
                        <a:t> tốt</a:t>
                      </a:r>
                      <a:endParaRPr lang="en-US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Tua vít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&gt;2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Còn tốt</a:t>
                      </a:r>
                      <a:endParaRPr lang="en-US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Bút</a:t>
                      </a:r>
                      <a:r>
                        <a:rPr lang="en-US" baseline="0" smtClean="0"/>
                        <a:t> thử điện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Còn tốt</a:t>
                      </a:r>
                      <a:endParaRPr lang="en-US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smtClean="0"/>
                        <a:t>4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Kéo,thước,bút</a:t>
                      </a:r>
                      <a:r>
                        <a:rPr lang="en-US" baseline="0" smtClean="0"/>
                        <a:t> chì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Bảng điện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Mới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c.tắc</a:t>
                      </a:r>
                      <a:r>
                        <a:rPr lang="en-US" baseline="0" smtClean="0"/>
                        <a:t> 2 cực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Mới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Cầu chì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5ampe 220v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Bóng</a:t>
                      </a:r>
                      <a:r>
                        <a:rPr lang="en-US" baseline="0" smtClean="0"/>
                        <a:t> đèn, đui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40w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Dây</a:t>
                      </a:r>
                      <a:r>
                        <a:rPr lang="en-US" baseline="0" smtClean="0"/>
                        <a:t> điện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Mới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Băng</a:t>
                      </a:r>
                      <a:r>
                        <a:rPr lang="en-US" baseline="0" smtClean="0"/>
                        <a:t> cách điện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Bìa</a:t>
                      </a:r>
                      <a:r>
                        <a:rPr lang="en-US" baseline="0" smtClean="0"/>
                        <a:t> cứng, bảng gỗ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40*60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Phích</a:t>
                      </a:r>
                      <a:r>
                        <a:rPr lang="en-US" baseline="0" smtClean="0"/>
                        <a:t> cắm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Mới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609600" y="0"/>
            <a:ext cx="3810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Vật liệu và thiết bị</a:t>
            </a:r>
            <a:endParaRPr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6576" name="Picture 16" descr="b6"/>
          <p:cNvPicPr/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6200" y="3886200"/>
            <a:ext cx="4114800" cy="2819400"/>
          </a:xfrm>
        </p:spPr>
      </p:pic>
      <p:sp>
        <p:nvSpPr>
          <p:cNvPr id="66586" name="Text Box 26"/>
          <p:cNvSpPr txBox="1"/>
          <p:nvPr/>
        </p:nvSpPr>
        <p:spPr>
          <a:xfrm>
            <a:off x="228600" y="533400"/>
            <a:ext cx="5181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Giới thiệu Công tắc ba cực</a:t>
            </a:r>
            <a:endParaRPr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- Ký hiệu</a:t>
            </a:r>
            <a:endParaRPr sz="32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91" name="Text Box 31"/>
          <p:cNvSpPr txBox="1"/>
          <p:nvPr/>
        </p:nvSpPr>
        <p:spPr>
          <a:xfrm>
            <a:off x="4876800" y="1981200"/>
            <a:ext cx="3733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-Có ba cực nối dây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6593" name="Text Box 33"/>
          <p:cNvSpPr txBox="1"/>
          <p:nvPr/>
        </p:nvSpPr>
        <p:spPr>
          <a:xfrm>
            <a:off x="228600" y="1812925"/>
            <a:ext cx="327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- Cách nối dây</a:t>
            </a:r>
            <a:endParaRPr sz="32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94" name="Text Box 34"/>
          <p:cNvSpPr txBox="1"/>
          <p:nvPr/>
        </p:nvSpPr>
        <p:spPr>
          <a:xfrm>
            <a:off x="228600" y="2422525"/>
            <a:ext cx="457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- Vị trí trên bảng điện</a:t>
            </a:r>
            <a:endParaRPr sz="32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95" name="Text Box 35"/>
          <p:cNvSpPr txBox="1"/>
          <p:nvPr/>
        </p:nvSpPr>
        <p:spPr>
          <a:xfrm>
            <a:off x="76200" y="3078163"/>
            <a:ext cx="7315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? Cá nhân: Tự so sánh với công tắc 2 cực</a:t>
            </a:r>
            <a:endParaRPr sz="32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29" name="Group 52"/>
          <p:cNvGrpSpPr/>
          <p:nvPr/>
        </p:nvGrpSpPr>
        <p:grpSpPr>
          <a:xfrm>
            <a:off x="4114800" y="533400"/>
            <a:ext cx="4743450" cy="1524000"/>
            <a:chOff x="2772" y="-144"/>
            <a:chExt cx="2988" cy="960"/>
          </a:xfrm>
        </p:grpSpPr>
        <p:grpSp>
          <p:nvGrpSpPr>
            <p:cNvPr id="5134" name="Group 37"/>
            <p:cNvGrpSpPr/>
            <p:nvPr/>
          </p:nvGrpSpPr>
          <p:grpSpPr>
            <a:xfrm>
              <a:off x="2772" y="-144"/>
              <a:ext cx="2988" cy="960"/>
              <a:chOff x="1968" y="576"/>
              <a:chExt cx="2988" cy="960"/>
            </a:xfrm>
          </p:grpSpPr>
          <p:grpSp>
            <p:nvGrpSpPr>
              <p:cNvPr id="5136" name="Group 38"/>
              <p:cNvGrpSpPr/>
              <p:nvPr/>
            </p:nvGrpSpPr>
            <p:grpSpPr>
              <a:xfrm>
                <a:off x="2748" y="864"/>
                <a:ext cx="1230" cy="528"/>
                <a:chOff x="912" y="3024"/>
                <a:chExt cx="1230" cy="528"/>
              </a:xfrm>
            </p:grpSpPr>
            <p:sp>
              <p:nvSpPr>
                <p:cNvPr id="5141" name="Oval 39"/>
                <p:cNvSpPr/>
                <p:nvPr/>
              </p:nvSpPr>
              <p:spPr>
                <a:xfrm>
                  <a:off x="1248" y="3024"/>
                  <a:ext cx="528" cy="528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vi-VN" altLang="x-none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42" name="Oval 40"/>
                <p:cNvSpPr/>
                <p:nvPr/>
              </p:nvSpPr>
              <p:spPr>
                <a:xfrm>
                  <a:off x="1380" y="3216"/>
                  <a:ext cx="96" cy="96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vi-VN" altLang="x-none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43" name="Oval 41"/>
                <p:cNvSpPr/>
                <p:nvPr/>
              </p:nvSpPr>
              <p:spPr>
                <a:xfrm>
                  <a:off x="1569" y="3138"/>
                  <a:ext cx="96" cy="96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vi-VN" altLang="x-none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44" name="Oval 42"/>
                <p:cNvSpPr/>
                <p:nvPr/>
              </p:nvSpPr>
              <p:spPr>
                <a:xfrm>
                  <a:off x="1566" y="3321"/>
                  <a:ext cx="96" cy="96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vi-VN" altLang="x-none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45" name="Line 43"/>
                <p:cNvSpPr/>
                <p:nvPr/>
              </p:nvSpPr>
              <p:spPr>
                <a:xfrm>
                  <a:off x="1662" y="3177"/>
                  <a:ext cx="480" cy="0"/>
                </a:xfrm>
                <a:prstGeom prst="line">
                  <a:avLst/>
                </a:prstGeom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46" name="Line 44"/>
                <p:cNvSpPr/>
                <p:nvPr/>
              </p:nvSpPr>
              <p:spPr>
                <a:xfrm>
                  <a:off x="1650" y="3372"/>
                  <a:ext cx="480" cy="0"/>
                </a:xfrm>
                <a:prstGeom prst="line">
                  <a:avLst/>
                </a:prstGeom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47" name="Line 45"/>
                <p:cNvSpPr/>
                <p:nvPr/>
              </p:nvSpPr>
              <p:spPr>
                <a:xfrm>
                  <a:off x="912" y="3264"/>
                  <a:ext cx="480" cy="0"/>
                </a:xfrm>
                <a:prstGeom prst="line">
                  <a:avLst/>
                </a:prstGeom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48" name="Line 46"/>
                <p:cNvSpPr/>
                <p:nvPr/>
              </p:nvSpPr>
              <p:spPr>
                <a:xfrm flipV="1">
                  <a:off x="1488" y="3216"/>
                  <a:ext cx="192" cy="48"/>
                </a:xfrm>
                <a:prstGeom prst="line">
                  <a:avLst/>
                </a:prstGeom>
                <a:ln w="2857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137" name="Text Box 47"/>
              <p:cNvSpPr txBox="1"/>
              <p:nvPr/>
            </p:nvSpPr>
            <p:spPr>
              <a:xfrm>
                <a:off x="3660" y="576"/>
                <a:ext cx="129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</a:pPr>
                <a:r>
                  <a:rPr sz="24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2 cực tĩnh.</a:t>
                </a:r>
                <a:endParaRPr sz="2400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8" name="Text Box 48"/>
              <p:cNvSpPr txBox="1"/>
              <p:nvPr/>
            </p:nvSpPr>
            <p:spPr>
              <a:xfrm>
                <a:off x="1968" y="1248"/>
                <a:ext cx="134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</a:pPr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 cực động </a:t>
                </a:r>
                <a:endParaRPr sz="24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9" name="Line 49"/>
              <p:cNvSpPr/>
              <p:nvPr/>
            </p:nvSpPr>
            <p:spPr>
              <a:xfrm flipV="1">
                <a:off x="3468" y="864"/>
                <a:ext cx="384" cy="144"/>
              </a:xfrm>
              <a:prstGeom prst="line">
                <a:avLst/>
              </a:prstGeom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40" name="Line 50"/>
              <p:cNvSpPr/>
              <p:nvPr/>
            </p:nvSpPr>
            <p:spPr>
              <a:xfrm flipH="1">
                <a:off x="2832" y="1104"/>
                <a:ext cx="432" cy="240"/>
              </a:xfrm>
              <a:prstGeom prst="line">
                <a:avLst/>
              </a:prstGeom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135" name="Line 51"/>
            <p:cNvSpPr/>
            <p:nvPr/>
          </p:nvSpPr>
          <p:spPr>
            <a:xfrm flipH="1">
              <a:off x="4272" y="144"/>
              <a:ext cx="384" cy="288"/>
            </a:xfrm>
            <a:prstGeom prst="line">
              <a:avLst/>
            </a:prstGeom>
            <a:ln w="952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6618" name="Group 58"/>
          <p:cNvGrpSpPr/>
          <p:nvPr/>
        </p:nvGrpSpPr>
        <p:grpSpPr>
          <a:xfrm>
            <a:off x="4343400" y="3886200"/>
            <a:ext cx="4572000" cy="2819400"/>
            <a:chOff x="2736" y="2448"/>
            <a:chExt cx="2880" cy="1776"/>
          </a:xfrm>
        </p:grpSpPr>
        <p:pic>
          <p:nvPicPr>
            <p:cNvPr id="5131" name="Picture 53" descr="lot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" y="2448"/>
              <a:ext cx="2880" cy="17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54" descr="ba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2" y="2640"/>
              <a:ext cx="832" cy="1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55" descr="d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" y="2640"/>
              <a:ext cx="831" cy="144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8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>
                                            <p:txEl>
                                              <p:charRg st="2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586">
                                            <p:txEl>
                                              <p:charRg st="2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93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9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95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6" grpId="0" build="allAtOnce"/>
      <p:bldP spid="66591" grpId="0"/>
      <p:bldP spid="66593" grpId="0" build="allAtOnce"/>
      <p:bldP spid="66594" grpId="0" build="allAtOnce"/>
      <p:bldP spid="6659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Line 2"/>
          <p:cNvSpPr/>
          <p:nvPr/>
        </p:nvSpPr>
        <p:spPr>
          <a:xfrm>
            <a:off x="685800" y="2057400"/>
            <a:ext cx="22860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6147" name="Oval 3"/>
          <p:cNvSpPr/>
          <p:nvPr/>
        </p:nvSpPr>
        <p:spPr>
          <a:xfrm>
            <a:off x="3505200" y="163830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48" name="Oval 4"/>
          <p:cNvSpPr/>
          <p:nvPr/>
        </p:nvSpPr>
        <p:spPr>
          <a:xfrm>
            <a:off x="2971800" y="198120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49" name="Oval 5"/>
          <p:cNvSpPr/>
          <p:nvPr/>
        </p:nvSpPr>
        <p:spPr>
          <a:xfrm>
            <a:off x="3505200" y="23241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50" name="Oval 6"/>
          <p:cNvSpPr/>
          <p:nvPr/>
        </p:nvSpPr>
        <p:spPr>
          <a:xfrm>
            <a:off x="5638800" y="163830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51" name="Oval 7"/>
          <p:cNvSpPr/>
          <p:nvPr/>
        </p:nvSpPr>
        <p:spPr>
          <a:xfrm>
            <a:off x="5638800" y="23241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52" name="Oval 8"/>
          <p:cNvSpPr/>
          <p:nvPr/>
        </p:nvSpPr>
        <p:spPr>
          <a:xfrm>
            <a:off x="6172200" y="19812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53" name="Line 9"/>
          <p:cNvSpPr/>
          <p:nvPr/>
        </p:nvSpPr>
        <p:spPr>
          <a:xfrm>
            <a:off x="6248400" y="2057400"/>
            <a:ext cx="2286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6154" name="AutoShape 10"/>
          <p:cNvSpPr/>
          <p:nvPr/>
        </p:nvSpPr>
        <p:spPr>
          <a:xfrm>
            <a:off x="7019925" y="1693863"/>
            <a:ext cx="685800" cy="685800"/>
          </a:xfrm>
          <a:prstGeom prst="flowChartSummingJunction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55" name="Rectangle 11"/>
          <p:cNvSpPr/>
          <p:nvPr/>
        </p:nvSpPr>
        <p:spPr>
          <a:xfrm>
            <a:off x="1524000" y="19050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56" name="Line 12"/>
          <p:cNvSpPr/>
          <p:nvPr/>
        </p:nvSpPr>
        <p:spPr>
          <a:xfrm>
            <a:off x="685800" y="1143000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7" name="Line 13"/>
          <p:cNvSpPr/>
          <p:nvPr/>
        </p:nvSpPr>
        <p:spPr>
          <a:xfrm>
            <a:off x="8534400" y="1066800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8" name="Line 14"/>
          <p:cNvSpPr/>
          <p:nvPr/>
        </p:nvSpPr>
        <p:spPr>
          <a:xfrm>
            <a:off x="3581400" y="1695450"/>
            <a:ext cx="21336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9" name="Line 15"/>
          <p:cNvSpPr/>
          <p:nvPr/>
        </p:nvSpPr>
        <p:spPr>
          <a:xfrm>
            <a:off x="3581400" y="2400300"/>
            <a:ext cx="2133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0" name="Line 16"/>
          <p:cNvSpPr/>
          <p:nvPr/>
        </p:nvSpPr>
        <p:spPr>
          <a:xfrm flipV="1">
            <a:off x="3048000" y="1698625"/>
            <a:ext cx="500063" cy="358775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61" name="Line 17"/>
          <p:cNvSpPr/>
          <p:nvPr/>
        </p:nvSpPr>
        <p:spPr>
          <a:xfrm flipV="1">
            <a:off x="5715000" y="2057400"/>
            <a:ext cx="53340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6162" name="Rectangle 18"/>
          <p:cNvSpPr/>
          <p:nvPr/>
        </p:nvSpPr>
        <p:spPr>
          <a:xfrm>
            <a:off x="228600" y="1219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18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6163" name="Rectangle 19"/>
          <p:cNvSpPr/>
          <p:nvPr/>
        </p:nvSpPr>
        <p:spPr>
          <a:xfrm>
            <a:off x="8534400" y="1143000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latin typeface="VNI-Avo" pitchFamily="2" charset="0"/>
              </a:rPr>
              <a:t>0</a:t>
            </a:r>
            <a:endParaRPr sz="1800" b="1" dirty="0">
              <a:latin typeface="VNI-Avo" pitchFamily="2" charset="0"/>
            </a:endParaRPr>
          </a:p>
        </p:txBody>
      </p:sp>
      <p:sp>
        <p:nvSpPr>
          <p:cNvPr id="6164" name="Oval 20">
            <a:hlinkClick r:id="rId1" action="ppaction://hlinksldjump"/>
          </p:cNvPr>
          <p:cNvSpPr/>
          <p:nvPr/>
        </p:nvSpPr>
        <p:spPr>
          <a:xfrm>
            <a:off x="5257800" y="14478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65" name="Oval 21">
            <a:hlinkClick r:id="rId1" action="ppaction://hlinksldjump"/>
          </p:cNvPr>
          <p:cNvSpPr/>
          <p:nvPr/>
        </p:nvSpPr>
        <p:spPr>
          <a:xfrm>
            <a:off x="2743200" y="14478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6166" name="Rectangle 23"/>
          <p:cNvSpPr/>
          <p:nvPr/>
        </p:nvSpPr>
        <p:spPr>
          <a:xfrm>
            <a:off x="3109913" y="1433513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6167" name="Rectangle 24"/>
          <p:cNvSpPr/>
          <p:nvPr/>
        </p:nvSpPr>
        <p:spPr>
          <a:xfrm>
            <a:off x="5786438" y="1481138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6168" name="Rectangle 25"/>
          <p:cNvSpPr/>
          <p:nvPr/>
        </p:nvSpPr>
        <p:spPr>
          <a:xfrm>
            <a:off x="5795963" y="2300288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6169" name="Rectangle 26"/>
          <p:cNvSpPr/>
          <p:nvPr/>
        </p:nvSpPr>
        <p:spPr>
          <a:xfrm>
            <a:off x="3124200" y="2286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6170" name="Text Box 30"/>
          <p:cNvSpPr txBox="1"/>
          <p:nvPr/>
        </p:nvSpPr>
        <p:spPr>
          <a:xfrm>
            <a:off x="3124200" y="609600"/>
            <a:ext cx="541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Sơ đồ nguyên lí mạch điện 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Text Box 31"/>
          <p:cNvSpPr txBox="1"/>
          <p:nvPr/>
        </p:nvSpPr>
        <p:spPr>
          <a:xfrm>
            <a:off x="609600" y="3706813"/>
            <a:ext cx="8229600" cy="2228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THẢO LUẬN NHÓM</a:t>
            </a:r>
            <a:r>
              <a:rPr i="1" dirty="0">
                <a:solidFill>
                  <a:srgbClr val="3333CC"/>
                </a:solidFill>
                <a:latin typeface=".VnTimeH" pitchFamily="34" charset="0"/>
              </a:rPr>
              <a:t>  </a:t>
            </a:r>
            <a:r>
              <a:rPr i="1" dirty="0">
                <a:solidFill>
                  <a:srgbClr val="3333CC"/>
                </a:solidFill>
                <a:latin typeface=".VnTime" pitchFamily="34" charset="0"/>
              </a:rPr>
              <a:t>(5’)</a:t>
            </a:r>
            <a:endParaRPr i="1" dirty="0">
              <a:solidFill>
                <a:srgbClr val="3333CC"/>
              </a:solidFill>
              <a:latin typeface=".VnTime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-Quan sát sơ đồ mạch điện cho biết cách nối dây của hai công tắc ba cực trong mạch điện trên?</a:t>
            </a:r>
            <a:endParaRPr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-Khi nào </a:t>
            </a:r>
            <a:r>
              <a:rPr b="1" i="1" dirty="0">
                <a:solidFill>
                  <a:srgbClr val="FF0066"/>
                </a:solidFill>
                <a:latin typeface="Times New Roman" panose="02020603050405020304" pitchFamily="18" charset="0"/>
                <a:hlinkClick r:id="rId1" action="ppaction://hlinksldjump"/>
              </a:rPr>
              <a:t>đèn sáng</a:t>
            </a: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khi nào đèn không sáng?</a:t>
            </a:r>
            <a:endParaRPr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2" name="Rectangle 39"/>
          <p:cNvSpPr/>
          <p:nvPr/>
        </p:nvSpPr>
        <p:spPr>
          <a:xfrm>
            <a:off x="2743200" y="2743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1</a:t>
            </a:r>
            <a:endParaRPr b="1" baseline="-25000" dirty="0">
              <a:latin typeface=".VnTime" pitchFamily="34" charset="0"/>
            </a:endParaRPr>
          </a:p>
        </p:txBody>
      </p:sp>
      <p:sp>
        <p:nvSpPr>
          <p:cNvPr id="6173" name="Rectangle 40"/>
          <p:cNvSpPr/>
          <p:nvPr/>
        </p:nvSpPr>
        <p:spPr>
          <a:xfrm>
            <a:off x="6400800" y="2743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2</a:t>
            </a:r>
            <a:endParaRPr b="1" baseline="-25000" dirty="0">
              <a:latin typeface=".VnTime" pitchFamily="34" charset="0"/>
            </a:endParaRPr>
          </a:p>
        </p:txBody>
      </p:sp>
      <p:sp>
        <p:nvSpPr>
          <p:cNvPr id="6174" name="Text Box 34"/>
          <p:cNvSpPr txBox="1"/>
          <p:nvPr/>
        </p:nvSpPr>
        <p:spPr>
          <a:xfrm>
            <a:off x="2895600" y="152400"/>
            <a:ext cx="541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1. Vẽ sơ đồ lắp đặt mạch điện </a:t>
            </a:r>
            <a:endParaRPr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5" name="Text Box 35"/>
          <p:cNvSpPr txBox="1"/>
          <p:nvPr/>
        </p:nvSpPr>
        <p:spPr>
          <a:xfrm>
            <a:off x="0" y="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</a:t>
            </a:r>
            <a:r>
              <a:rPr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hành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Oval 3"/>
          <p:cNvSpPr/>
          <p:nvPr/>
        </p:nvSpPr>
        <p:spPr>
          <a:xfrm>
            <a:off x="5638800" y="36957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71" name="Oval 2"/>
          <p:cNvSpPr/>
          <p:nvPr/>
        </p:nvSpPr>
        <p:spPr>
          <a:xfrm>
            <a:off x="3505200" y="36957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72" name="Line 4"/>
          <p:cNvSpPr/>
          <p:nvPr/>
        </p:nvSpPr>
        <p:spPr>
          <a:xfrm>
            <a:off x="685800" y="3200400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3" name="Line 5"/>
          <p:cNvSpPr/>
          <p:nvPr/>
        </p:nvSpPr>
        <p:spPr>
          <a:xfrm>
            <a:off x="8534400" y="3124200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4" name="Line 6"/>
          <p:cNvSpPr/>
          <p:nvPr/>
        </p:nvSpPr>
        <p:spPr>
          <a:xfrm>
            <a:off x="3581400" y="3752850"/>
            <a:ext cx="21336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5" name="Line 7"/>
          <p:cNvSpPr/>
          <p:nvPr/>
        </p:nvSpPr>
        <p:spPr>
          <a:xfrm>
            <a:off x="6858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7176" name="Oval 8"/>
          <p:cNvSpPr/>
          <p:nvPr/>
        </p:nvSpPr>
        <p:spPr>
          <a:xfrm>
            <a:off x="2971800" y="40386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77" name="Oval 9"/>
          <p:cNvSpPr/>
          <p:nvPr/>
        </p:nvSpPr>
        <p:spPr>
          <a:xfrm>
            <a:off x="6172200" y="40386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78" name="Line 10"/>
          <p:cNvSpPr/>
          <p:nvPr/>
        </p:nvSpPr>
        <p:spPr>
          <a:xfrm>
            <a:off x="62484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oval" w="med" len="med"/>
          </a:ln>
        </p:spPr>
      </p:sp>
      <p:grpSp>
        <p:nvGrpSpPr>
          <p:cNvPr id="7179" name="Group 11"/>
          <p:cNvGrpSpPr/>
          <p:nvPr/>
        </p:nvGrpSpPr>
        <p:grpSpPr>
          <a:xfrm>
            <a:off x="3505200" y="4381500"/>
            <a:ext cx="2286000" cy="152400"/>
            <a:chOff x="2208" y="2760"/>
            <a:chExt cx="1440" cy="96"/>
          </a:xfrm>
        </p:grpSpPr>
        <p:sp>
          <p:nvSpPr>
            <p:cNvPr id="7209" name="Oval 12"/>
            <p:cNvSpPr/>
            <p:nvPr/>
          </p:nvSpPr>
          <p:spPr>
            <a:xfrm>
              <a:off x="2208" y="2760"/>
              <a:ext cx="96" cy="96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210" name="Oval 13"/>
            <p:cNvSpPr/>
            <p:nvPr/>
          </p:nvSpPr>
          <p:spPr>
            <a:xfrm>
              <a:off x="3552" y="2760"/>
              <a:ext cx="96" cy="96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211" name="Line 14"/>
            <p:cNvSpPr/>
            <p:nvPr/>
          </p:nvSpPr>
          <p:spPr>
            <a:xfrm>
              <a:off x="2256" y="2808"/>
              <a:ext cx="13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180" name="Line 15"/>
          <p:cNvSpPr/>
          <p:nvPr/>
        </p:nvSpPr>
        <p:spPr>
          <a:xfrm flipV="1">
            <a:off x="3048000" y="38100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1" name="Line 16"/>
          <p:cNvSpPr/>
          <p:nvPr/>
        </p:nvSpPr>
        <p:spPr>
          <a:xfrm>
            <a:off x="5715000" y="38100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2" name="Rectangle 17"/>
          <p:cNvSpPr/>
          <p:nvPr/>
        </p:nvSpPr>
        <p:spPr>
          <a:xfrm>
            <a:off x="228600" y="3276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18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7183" name="Rectangle 18"/>
          <p:cNvSpPr/>
          <p:nvPr/>
        </p:nvSpPr>
        <p:spPr>
          <a:xfrm>
            <a:off x="8534400" y="3200400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latin typeface="VNI-Avo" pitchFamily="2" charset="0"/>
              </a:rPr>
              <a:t>0</a:t>
            </a:r>
            <a:endParaRPr sz="1800" b="1" dirty="0">
              <a:latin typeface="VNI-Avo" pitchFamily="2" charset="0"/>
            </a:endParaRPr>
          </a:p>
        </p:txBody>
      </p:sp>
      <p:grpSp>
        <p:nvGrpSpPr>
          <p:cNvPr id="64531" name="Group 19"/>
          <p:cNvGrpSpPr/>
          <p:nvPr/>
        </p:nvGrpSpPr>
        <p:grpSpPr>
          <a:xfrm>
            <a:off x="685800" y="3690938"/>
            <a:ext cx="7848600" cy="514350"/>
            <a:chOff x="432" y="1596"/>
            <a:chExt cx="4944" cy="324"/>
          </a:xfrm>
        </p:grpSpPr>
        <p:sp>
          <p:nvSpPr>
            <p:cNvPr id="7200" name="Line 20"/>
            <p:cNvSpPr/>
            <p:nvPr/>
          </p:nvSpPr>
          <p:spPr>
            <a:xfrm>
              <a:off x="432" y="1872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7201" name="Oval 21"/>
            <p:cNvSpPr/>
            <p:nvPr/>
          </p:nvSpPr>
          <p:spPr>
            <a:xfrm>
              <a:off x="1872" y="1824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202" name="Oval 22"/>
            <p:cNvSpPr/>
            <p:nvPr/>
          </p:nvSpPr>
          <p:spPr>
            <a:xfrm>
              <a:off x="2208" y="1596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203" name="Oval 23"/>
            <p:cNvSpPr/>
            <p:nvPr/>
          </p:nvSpPr>
          <p:spPr>
            <a:xfrm>
              <a:off x="3552" y="1596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204" name="Oval 24"/>
            <p:cNvSpPr/>
            <p:nvPr/>
          </p:nvSpPr>
          <p:spPr>
            <a:xfrm>
              <a:off x="3888" y="1824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7205" name="Line 25"/>
            <p:cNvSpPr/>
            <p:nvPr/>
          </p:nvSpPr>
          <p:spPr>
            <a:xfrm>
              <a:off x="3936" y="1872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7206" name="Line 26"/>
            <p:cNvSpPr/>
            <p:nvPr/>
          </p:nvSpPr>
          <p:spPr>
            <a:xfrm>
              <a:off x="2256" y="1632"/>
              <a:ext cx="1344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7" name="Line 27"/>
            <p:cNvSpPr/>
            <p:nvPr/>
          </p:nvSpPr>
          <p:spPr>
            <a:xfrm flipV="1">
              <a:off x="1920" y="1680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208" name="Line 28"/>
            <p:cNvSpPr/>
            <p:nvPr/>
          </p:nvSpPr>
          <p:spPr>
            <a:xfrm>
              <a:off x="3600" y="1680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triangle" w="med" len="med"/>
              <a:tailEnd type="none" w="med" len="med"/>
            </a:ln>
          </p:spPr>
        </p:sp>
      </p:grpSp>
      <p:sp>
        <p:nvSpPr>
          <p:cNvPr id="43037" name="AutoShape 29"/>
          <p:cNvSpPr/>
          <p:nvPr/>
        </p:nvSpPr>
        <p:spPr>
          <a:xfrm>
            <a:off x="6705600" y="3429000"/>
            <a:ext cx="1295400" cy="1371600"/>
          </a:xfrm>
          <a:prstGeom prst="star32">
            <a:avLst>
              <a:gd name="adj" fmla="val 30148"/>
            </a:avLst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86" name="AutoShape 30"/>
          <p:cNvSpPr/>
          <p:nvPr/>
        </p:nvSpPr>
        <p:spPr>
          <a:xfrm>
            <a:off x="7010400" y="3771900"/>
            <a:ext cx="685800" cy="685800"/>
          </a:xfrm>
          <a:prstGeom prst="flowChartSummingJunction">
            <a:avLst/>
          </a:prstGeom>
          <a:solidFill>
            <a:srgbClr val="FFCC99"/>
          </a:solidFill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87" name="Rectangle 31"/>
          <p:cNvSpPr/>
          <p:nvPr/>
        </p:nvSpPr>
        <p:spPr>
          <a:xfrm>
            <a:off x="1524000" y="39624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88" name="Oval 32">
            <a:hlinkClick r:id="rId1" action="ppaction://hlinksldjump"/>
          </p:cNvPr>
          <p:cNvSpPr/>
          <p:nvPr/>
        </p:nvSpPr>
        <p:spPr>
          <a:xfrm>
            <a:off x="5257800" y="35052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89" name="Oval 33">
            <a:hlinkClick r:id="rId1" action="ppaction://hlinksldjump"/>
          </p:cNvPr>
          <p:cNvSpPr/>
          <p:nvPr/>
        </p:nvSpPr>
        <p:spPr>
          <a:xfrm>
            <a:off x="2743200" y="35052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7190" name="Rectangle 35"/>
          <p:cNvSpPr/>
          <p:nvPr/>
        </p:nvSpPr>
        <p:spPr>
          <a:xfrm>
            <a:off x="3124200" y="3505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7191" name="Rectangle 36"/>
          <p:cNvSpPr/>
          <p:nvPr/>
        </p:nvSpPr>
        <p:spPr>
          <a:xfrm>
            <a:off x="5772150" y="3505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7192" name="Rectangle 37"/>
          <p:cNvSpPr/>
          <p:nvPr/>
        </p:nvSpPr>
        <p:spPr>
          <a:xfrm>
            <a:off x="5791200" y="4267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7193" name="Rectangle 38"/>
          <p:cNvSpPr/>
          <p:nvPr/>
        </p:nvSpPr>
        <p:spPr>
          <a:xfrm>
            <a:off x="3048000" y="4267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7194" name="Rectangle 39"/>
          <p:cNvSpPr/>
          <p:nvPr/>
        </p:nvSpPr>
        <p:spPr>
          <a:xfrm>
            <a:off x="2743200" y="4648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1</a:t>
            </a:r>
            <a:endParaRPr b="1" baseline="-25000" dirty="0">
              <a:latin typeface=".VnTime" pitchFamily="34" charset="0"/>
            </a:endParaRPr>
          </a:p>
        </p:txBody>
      </p:sp>
      <p:sp>
        <p:nvSpPr>
          <p:cNvPr id="7195" name="Rectangle 40"/>
          <p:cNvSpPr/>
          <p:nvPr/>
        </p:nvSpPr>
        <p:spPr>
          <a:xfrm>
            <a:off x="6172200" y="4572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b="1" baseline="-25000" dirty="0">
                <a:latin typeface=".VnTime" pitchFamily="34" charset="0"/>
              </a:rPr>
              <a:t>2</a:t>
            </a:r>
            <a:endParaRPr b="1" baseline="-25000" dirty="0">
              <a:latin typeface=".VnTime" pitchFamily="34" charset="0"/>
            </a:endParaRPr>
          </a:p>
        </p:txBody>
      </p:sp>
      <p:sp>
        <p:nvSpPr>
          <p:cNvPr id="64554" name="Text Box 42"/>
          <p:cNvSpPr txBox="1"/>
          <p:nvPr/>
        </p:nvSpPr>
        <p:spPr>
          <a:xfrm>
            <a:off x="1219200" y="762000"/>
            <a:ext cx="541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Hoạt động của mạch điện 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5" name="Text Box 43"/>
          <p:cNvSpPr txBox="1"/>
          <p:nvPr/>
        </p:nvSpPr>
        <p:spPr>
          <a:xfrm>
            <a:off x="2057400" y="5486400"/>
            <a:ext cx="541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nối 1 – K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nối 1: </a:t>
            </a: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Đèn sáng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6" name="Rectangle 44"/>
          <p:cNvSpPr/>
          <p:nvPr/>
        </p:nvSpPr>
        <p:spPr>
          <a:xfrm>
            <a:off x="1219200" y="152400"/>
            <a:ext cx="47101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*Cách nối dây của 2 công tắc: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7" name="Rectangle 45"/>
          <p:cNvSpPr/>
          <p:nvPr/>
        </p:nvSpPr>
        <p:spPr>
          <a:xfrm>
            <a:off x="395288" y="838200"/>
            <a:ext cx="8748712" cy="13731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har char="-"/>
            </a:pP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Cực động (Tiếp điện động):K</a:t>
            </a:r>
            <a:r>
              <a:rPr b="1" i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nối dây pha qua cầu chì; </a:t>
            </a:r>
            <a:endParaRPr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K</a:t>
            </a:r>
            <a:r>
              <a:rPr b="1" i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nối 1 cực của đèn.</a:t>
            </a:r>
            <a:endParaRPr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Cực tĩnh (Tiếp điện tĩnh): Nối tương ứng của 2 công tắc.</a:t>
            </a:r>
            <a:endParaRPr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 tmFilter="0, 0; .2, .5; .8, .5; 1, 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" autoRev="1" fill="hold"/>
                                        <p:tgtEl>
                                          <p:spTgt spid="43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 animBg="1"/>
      <p:bldP spid="43037" grpId="1" animBg="1"/>
      <p:bldP spid="64554" grpId="0"/>
      <p:bldP spid="64556" grpId="0"/>
      <p:bldP spid="64556" grpId="1"/>
      <p:bldP spid="64557" grpId="0"/>
      <p:bldP spid="645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Oval 2"/>
          <p:cNvSpPr/>
          <p:nvPr/>
        </p:nvSpPr>
        <p:spPr>
          <a:xfrm>
            <a:off x="3505200" y="36957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195" name="Oval 3"/>
          <p:cNvSpPr/>
          <p:nvPr/>
        </p:nvSpPr>
        <p:spPr>
          <a:xfrm>
            <a:off x="5638800" y="36957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196" name="Line 4"/>
          <p:cNvSpPr/>
          <p:nvPr/>
        </p:nvSpPr>
        <p:spPr>
          <a:xfrm>
            <a:off x="685800" y="3200400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7" name="Line 5"/>
          <p:cNvSpPr/>
          <p:nvPr/>
        </p:nvSpPr>
        <p:spPr>
          <a:xfrm>
            <a:off x="8534400" y="3124200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" name="Line 6"/>
          <p:cNvSpPr/>
          <p:nvPr/>
        </p:nvSpPr>
        <p:spPr>
          <a:xfrm>
            <a:off x="3581400" y="3752850"/>
            <a:ext cx="2133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9" name="Line 7"/>
          <p:cNvSpPr/>
          <p:nvPr/>
        </p:nvSpPr>
        <p:spPr>
          <a:xfrm>
            <a:off x="6858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8200" name="Oval 8"/>
          <p:cNvSpPr/>
          <p:nvPr/>
        </p:nvSpPr>
        <p:spPr>
          <a:xfrm>
            <a:off x="2971800" y="40386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01" name="Oval 9"/>
          <p:cNvSpPr/>
          <p:nvPr/>
        </p:nvSpPr>
        <p:spPr>
          <a:xfrm>
            <a:off x="3505200" y="43815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02" name="Oval 10"/>
          <p:cNvSpPr/>
          <p:nvPr/>
        </p:nvSpPr>
        <p:spPr>
          <a:xfrm>
            <a:off x="5638800" y="43815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03" name="Oval 11"/>
          <p:cNvSpPr/>
          <p:nvPr/>
        </p:nvSpPr>
        <p:spPr>
          <a:xfrm>
            <a:off x="6172200" y="4038600"/>
            <a:ext cx="152400" cy="152400"/>
          </a:xfrm>
          <a:prstGeom prst="ellipse">
            <a:avLst/>
          </a:prstGeom>
          <a:solidFill>
            <a:srgbClr val="FF99CC"/>
          </a:solidFill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04" name="Line 12"/>
          <p:cNvSpPr/>
          <p:nvPr/>
        </p:nvSpPr>
        <p:spPr>
          <a:xfrm>
            <a:off x="62484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8205" name="Line 13"/>
          <p:cNvSpPr/>
          <p:nvPr/>
        </p:nvSpPr>
        <p:spPr>
          <a:xfrm>
            <a:off x="3581400" y="4457700"/>
            <a:ext cx="21336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6" name="Line 14"/>
          <p:cNvSpPr/>
          <p:nvPr/>
        </p:nvSpPr>
        <p:spPr>
          <a:xfrm>
            <a:off x="3048000" y="41148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7" name="Line 15"/>
          <p:cNvSpPr/>
          <p:nvPr/>
        </p:nvSpPr>
        <p:spPr>
          <a:xfrm flipV="1">
            <a:off x="5715000" y="41148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8208" name="Rectangle 16"/>
          <p:cNvSpPr/>
          <p:nvPr/>
        </p:nvSpPr>
        <p:spPr>
          <a:xfrm>
            <a:off x="228600" y="3276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18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8209" name="Rectangle 17"/>
          <p:cNvSpPr/>
          <p:nvPr/>
        </p:nvSpPr>
        <p:spPr>
          <a:xfrm>
            <a:off x="8534400" y="3200400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latin typeface="VNI-Avo" pitchFamily="2" charset="0"/>
              </a:rPr>
              <a:t>0</a:t>
            </a:r>
            <a:endParaRPr sz="1800" b="1" dirty="0">
              <a:latin typeface="VNI-Avo" pitchFamily="2" charset="0"/>
            </a:endParaRPr>
          </a:p>
        </p:txBody>
      </p:sp>
      <p:grpSp>
        <p:nvGrpSpPr>
          <p:cNvPr id="11282" name="Group 18"/>
          <p:cNvGrpSpPr/>
          <p:nvPr/>
        </p:nvGrpSpPr>
        <p:grpSpPr>
          <a:xfrm>
            <a:off x="685800" y="4038600"/>
            <a:ext cx="7848600" cy="495300"/>
            <a:chOff x="432" y="3480"/>
            <a:chExt cx="4944" cy="312"/>
          </a:xfrm>
        </p:grpSpPr>
        <p:sp>
          <p:nvSpPr>
            <p:cNvPr id="8224" name="Line 19"/>
            <p:cNvSpPr/>
            <p:nvPr/>
          </p:nvSpPr>
          <p:spPr>
            <a:xfrm>
              <a:off x="432" y="3528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8225" name="Oval 20"/>
            <p:cNvSpPr/>
            <p:nvPr/>
          </p:nvSpPr>
          <p:spPr>
            <a:xfrm>
              <a:off x="1872" y="3480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26" name="Oval 21"/>
            <p:cNvSpPr/>
            <p:nvPr/>
          </p:nvSpPr>
          <p:spPr>
            <a:xfrm>
              <a:off x="2208" y="3696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27" name="Oval 22"/>
            <p:cNvSpPr/>
            <p:nvPr/>
          </p:nvSpPr>
          <p:spPr>
            <a:xfrm>
              <a:off x="3552" y="3696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28" name="Oval 23"/>
            <p:cNvSpPr/>
            <p:nvPr/>
          </p:nvSpPr>
          <p:spPr>
            <a:xfrm>
              <a:off x="3888" y="3480"/>
              <a:ext cx="96" cy="96"/>
            </a:xfrm>
            <a:prstGeom prst="ellipse">
              <a:avLst/>
            </a:prstGeom>
            <a:solidFill>
              <a:srgbClr val="FF3300"/>
            </a:solidFill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29" name="Line 24"/>
            <p:cNvSpPr/>
            <p:nvPr/>
          </p:nvSpPr>
          <p:spPr>
            <a:xfrm>
              <a:off x="3936" y="3528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8230" name="Line 25"/>
            <p:cNvSpPr/>
            <p:nvPr/>
          </p:nvSpPr>
          <p:spPr>
            <a:xfrm>
              <a:off x="2256" y="3744"/>
              <a:ext cx="1344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1" name="Line 26"/>
            <p:cNvSpPr/>
            <p:nvPr/>
          </p:nvSpPr>
          <p:spPr>
            <a:xfrm>
              <a:off x="1920" y="3528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232" name="Line 27"/>
            <p:cNvSpPr/>
            <p:nvPr/>
          </p:nvSpPr>
          <p:spPr>
            <a:xfrm flipV="1">
              <a:off x="3600" y="3528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triangle" w="med" len="med"/>
              <a:tailEnd type="none" w="med" len="med"/>
            </a:ln>
          </p:spPr>
        </p:sp>
      </p:grpSp>
      <p:sp>
        <p:nvSpPr>
          <p:cNvPr id="40988" name="AutoShape 28"/>
          <p:cNvSpPr/>
          <p:nvPr/>
        </p:nvSpPr>
        <p:spPr>
          <a:xfrm>
            <a:off x="6705600" y="3429000"/>
            <a:ext cx="1295400" cy="1371600"/>
          </a:xfrm>
          <a:prstGeom prst="star32">
            <a:avLst>
              <a:gd name="adj" fmla="val 30148"/>
            </a:avLst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12" name="AutoShape 29"/>
          <p:cNvSpPr/>
          <p:nvPr/>
        </p:nvSpPr>
        <p:spPr>
          <a:xfrm>
            <a:off x="7010400" y="3771900"/>
            <a:ext cx="685800" cy="685800"/>
          </a:xfrm>
          <a:prstGeom prst="flowChartSummingJunction">
            <a:avLst/>
          </a:prstGeom>
          <a:solidFill>
            <a:srgbClr val="FFCC99"/>
          </a:solidFill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13" name="Rectangle 30"/>
          <p:cNvSpPr/>
          <p:nvPr/>
        </p:nvSpPr>
        <p:spPr>
          <a:xfrm>
            <a:off x="1524000" y="39624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14" name="Oval 31">
            <a:hlinkClick r:id="rId1" action="ppaction://hlinksldjump"/>
          </p:cNvPr>
          <p:cNvSpPr/>
          <p:nvPr/>
        </p:nvSpPr>
        <p:spPr>
          <a:xfrm>
            <a:off x="5257800" y="35052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15" name="Oval 32">
            <a:hlinkClick r:id="rId1" action="ppaction://hlinksldjump"/>
          </p:cNvPr>
          <p:cNvSpPr/>
          <p:nvPr/>
        </p:nvSpPr>
        <p:spPr>
          <a:xfrm>
            <a:off x="2743200" y="35052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8216" name="Rectangle 34"/>
          <p:cNvSpPr/>
          <p:nvPr/>
        </p:nvSpPr>
        <p:spPr>
          <a:xfrm>
            <a:off x="3124200" y="3505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8217" name="Rectangle 35"/>
          <p:cNvSpPr/>
          <p:nvPr/>
        </p:nvSpPr>
        <p:spPr>
          <a:xfrm>
            <a:off x="5757863" y="3533775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8218" name="Rectangle 36"/>
          <p:cNvSpPr/>
          <p:nvPr/>
        </p:nvSpPr>
        <p:spPr>
          <a:xfrm>
            <a:off x="5791200" y="4343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8219" name="Rectangle 37">
            <a:hlinkClick r:id="rId1" action="ppaction://hlinksldjump"/>
          </p:cNvPr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8220" name="Text Box 40"/>
          <p:cNvSpPr txBox="1"/>
          <p:nvPr/>
        </p:nvSpPr>
        <p:spPr>
          <a:xfrm>
            <a:off x="685800" y="838200"/>
            <a:ext cx="541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Hoạt động của mạch điện 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1" name="Text Box 41"/>
          <p:cNvSpPr txBox="1"/>
          <p:nvPr/>
        </p:nvSpPr>
        <p:spPr>
          <a:xfrm>
            <a:off x="2057400" y="5715000"/>
            <a:ext cx="541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nối 2 – K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nối 2: </a:t>
            </a:r>
            <a:r>
              <a:rPr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Đèn sáng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2" name="Rectangle 39"/>
          <p:cNvSpPr/>
          <p:nvPr/>
        </p:nvSpPr>
        <p:spPr>
          <a:xfrm>
            <a:off x="2743200" y="4800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sz="2400" b="1" baseline="-25000" dirty="0">
                <a:latin typeface=".VnTime" pitchFamily="34" charset="0"/>
              </a:rPr>
              <a:t>1</a:t>
            </a:r>
            <a:endParaRPr sz="2400" b="1" baseline="-25000" dirty="0">
              <a:latin typeface=".VnTime" pitchFamily="34" charset="0"/>
            </a:endParaRPr>
          </a:p>
        </p:txBody>
      </p:sp>
      <p:sp>
        <p:nvSpPr>
          <p:cNvPr id="8223" name="Rectangle 40"/>
          <p:cNvSpPr/>
          <p:nvPr/>
        </p:nvSpPr>
        <p:spPr>
          <a:xfrm>
            <a:off x="6172200" y="4724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sz="2400" b="1" baseline="-25000" dirty="0">
                <a:latin typeface=".VnTime" pitchFamily="34" charset="0"/>
              </a:rPr>
              <a:t>2</a:t>
            </a:r>
            <a:endParaRPr sz="2400" b="1" baseline="-25000" dirty="0">
              <a:latin typeface=".VnTim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40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Line 2"/>
          <p:cNvSpPr/>
          <p:nvPr/>
        </p:nvSpPr>
        <p:spPr>
          <a:xfrm>
            <a:off x="685800" y="4114800"/>
            <a:ext cx="22860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9219" name="Oval 3"/>
          <p:cNvSpPr/>
          <p:nvPr/>
        </p:nvSpPr>
        <p:spPr>
          <a:xfrm>
            <a:off x="3505200" y="36957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0" name="Oval 4"/>
          <p:cNvSpPr/>
          <p:nvPr/>
        </p:nvSpPr>
        <p:spPr>
          <a:xfrm>
            <a:off x="2971800" y="403860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1" name="Oval 5"/>
          <p:cNvSpPr/>
          <p:nvPr/>
        </p:nvSpPr>
        <p:spPr>
          <a:xfrm>
            <a:off x="3505200" y="438150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2" name="Oval 6"/>
          <p:cNvSpPr/>
          <p:nvPr/>
        </p:nvSpPr>
        <p:spPr>
          <a:xfrm>
            <a:off x="5638800" y="36957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3" name="Oval 7"/>
          <p:cNvSpPr/>
          <p:nvPr/>
        </p:nvSpPr>
        <p:spPr>
          <a:xfrm>
            <a:off x="5638800" y="438150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4" name="Oval 8"/>
          <p:cNvSpPr/>
          <p:nvPr/>
        </p:nvSpPr>
        <p:spPr>
          <a:xfrm>
            <a:off x="6172200" y="40386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5" name="Line 9"/>
          <p:cNvSpPr/>
          <p:nvPr/>
        </p:nvSpPr>
        <p:spPr>
          <a:xfrm>
            <a:off x="6248400" y="4114800"/>
            <a:ext cx="2286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9226" name="AutoShape 10"/>
          <p:cNvSpPr/>
          <p:nvPr/>
        </p:nvSpPr>
        <p:spPr>
          <a:xfrm>
            <a:off x="7019925" y="3751263"/>
            <a:ext cx="685800" cy="685800"/>
          </a:xfrm>
          <a:prstGeom prst="flowChartSummingJunction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7" name="Rectangle 11"/>
          <p:cNvSpPr/>
          <p:nvPr/>
        </p:nvSpPr>
        <p:spPr>
          <a:xfrm>
            <a:off x="1524000" y="39624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28" name="Line 12"/>
          <p:cNvSpPr/>
          <p:nvPr/>
        </p:nvSpPr>
        <p:spPr>
          <a:xfrm>
            <a:off x="685800" y="3200400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9" name="Line 13"/>
          <p:cNvSpPr/>
          <p:nvPr/>
        </p:nvSpPr>
        <p:spPr>
          <a:xfrm>
            <a:off x="8534400" y="3124200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0" name="Line 14"/>
          <p:cNvSpPr/>
          <p:nvPr/>
        </p:nvSpPr>
        <p:spPr>
          <a:xfrm>
            <a:off x="3581400" y="3752850"/>
            <a:ext cx="2133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1" name="Line 15"/>
          <p:cNvSpPr/>
          <p:nvPr/>
        </p:nvSpPr>
        <p:spPr>
          <a:xfrm>
            <a:off x="3581400" y="4457700"/>
            <a:ext cx="21336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2" name="Line 16"/>
          <p:cNvSpPr/>
          <p:nvPr/>
        </p:nvSpPr>
        <p:spPr>
          <a:xfrm>
            <a:off x="3048000" y="4114800"/>
            <a:ext cx="533400" cy="30480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33" name="Line 17"/>
          <p:cNvSpPr/>
          <p:nvPr/>
        </p:nvSpPr>
        <p:spPr>
          <a:xfrm>
            <a:off x="5715000" y="3810000"/>
            <a:ext cx="53340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9234" name="Rectangle 18"/>
          <p:cNvSpPr/>
          <p:nvPr/>
        </p:nvSpPr>
        <p:spPr>
          <a:xfrm>
            <a:off x="228600" y="3276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18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9235" name="Rectangle 19"/>
          <p:cNvSpPr/>
          <p:nvPr/>
        </p:nvSpPr>
        <p:spPr>
          <a:xfrm>
            <a:off x="8534400" y="3200400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latin typeface="VNI-Avo" pitchFamily="2" charset="0"/>
              </a:rPr>
              <a:t>0</a:t>
            </a:r>
            <a:endParaRPr sz="1800" b="1" dirty="0">
              <a:latin typeface="VNI-Avo" pitchFamily="2" charset="0"/>
            </a:endParaRPr>
          </a:p>
        </p:txBody>
      </p:sp>
      <p:sp>
        <p:nvSpPr>
          <p:cNvPr id="9236" name="Oval 20">
            <a:hlinkClick r:id="rId1" action="ppaction://hlinksldjump"/>
          </p:cNvPr>
          <p:cNvSpPr/>
          <p:nvPr/>
        </p:nvSpPr>
        <p:spPr>
          <a:xfrm>
            <a:off x="5257800" y="35052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37" name="Oval 21">
            <a:hlinkClick r:id="rId1" action="ppaction://hlinksldjump"/>
          </p:cNvPr>
          <p:cNvSpPr/>
          <p:nvPr/>
        </p:nvSpPr>
        <p:spPr>
          <a:xfrm>
            <a:off x="2743200" y="35052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9238" name="Rectangle 23"/>
          <p:cNvSpPr/>
          <p:nvPr/>
        </p:nvSpPr>
        <p:spPr>
          <a:xfrm>
            <a:off x="3133725" y="3505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9239" name="Rectangle 24"/>
          <p:cNvSpPr/>
          <p:nvPr/>
        </p:nvSpPr>
        <p:spPr>
          <a:xfrm>
            <a:off x="5791200" y="3505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9240" name="Rectangle 25"/>
          <p:cNvSpPr/>
          <p:nvPr/>
        </p:nvSpPr>
        <p:spPr>
          <a:xfrm>
            <a:off x="5791200" y="4343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9241" name="Rectangle 26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9242" name="Text Box 29"/>
          <p:cNvSpPr txBox="1"/>
          <p:nvPr/>
        </p:nvSpPr>
        <p:spPr>
          <a:xfrm>
            <a:off x="762000" y="762000"/>
            <a:ext cx="541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*Hoạt động của mạch điện 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3" name="Text Box 30"/>
          <p:cNvSpPr txBox="1"/>
          <p:nvPr/>
        </p:nvSpPr>
        <p:spPr>
          <a:xfrm>
            <a:off x="2057400" y="5715000"/>
            <a:ext cx="624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nối 2 – K</a:t>
            </a:r>
            <a:r>
              <a:rPr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nối 1: </a:t>
            </a:r>
            <a:r>
              <a:rPr b="1" dirty="0">
                <a:solidFill>
                  <a:srgbClr val="800000"/>
                </a:solidFill>
                <a:latin typeface="Times New Roman" panose="02020603050405020304" pitchFamily="18" charset="0"/>
              </a:rPr>
              <a:t>Đèn không sáng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4" name="Rectangle 39"/>
          <p:cNvSpPr/>
          <p:nvPr/>
        </p:nvSpPr>
        <p:spPr>
          <a:xfrm>
            <a:off x="2743200" y="4800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sz="2400" b="1" baseline="-25000" dirty="0">
                <a:latin typeface=".VnTime" pitchFamily="34" charset="0"/>
              </a:rPr>
              <a:t>1</a:t>
            </a:r>
            <a:endParaRPr sz="2400" b="1" baseline="-25000" dirty="0">
              <a:latin typeface=".VnTime" pitchFamily="34" charset="0"/>
            </a:endParaRPr>
          </a:p>
        </p:txBody>
      </p:sp>
      <p:sp>
        <p:nvSpPr>
          <p:cNvPr id="9245" name="Rectangle 40"/>
          <p:cNvSpPr/>
          <p:nvPr/>
        </p:nvSpPr>
        <p:spPr>
          <a:xfrm>
            <a:off x="6172200" y="4724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sz="2400" b="1" baseline="-25000" dirty="0">
                <a:latin typeface=".VnTime" pitchFamily="34" charset="0"/>
              </a:rPr>
              <a:t>2</a:t>
            </a:r>
            <a:endParaRPr sz="2400" b="1" baseline="-25000" dirty="0">
              <a:latin typeface=".VnTim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36" grpId="0" animBg="1"/>
      <p:bldP spid="9237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Line 2"/>
          <p:cNvSpPr/>
          <p:nvPr/>
        </p:nvSpPr>
        <p:spPr>
          <a:xfrm>
            <a:off x="609600" y="3048000"/>
            <a:ext cx="22860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10243" name="Oval 3"/>
          <p:cNvSpPr/>
          <p:nvPr/>
        </p:nvSpPr>
        <p:spPr>
          <a:xfrm>
            <a:off x="2827338" y="2433638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44" name="Oval 5"/>
          <p:cNvSpPr/>
          <p:nvPr/>
        </p:nvSpPr>
        <p:spPr>
          <a:xfrm>
            <a:off x="3322638" y="270510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45" name="Oval 6"/>
          <p:cNvSpPr/>
          <p:nvPr/>
        </p:nvSpPr>
        <p:spPr>
          <a:xfrm>
            <a:off x="6591300" y="23241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46" name="Oval 7"/>
          <p:cNvSpPr/>
          <p:nvPr/>
        </p:nvSpPr>
        <p:spPr>
          <a:xfrm>
            <a:off x="2827338" y="2990850"/>
            <a:ext cx="152400" cy="152400"/>
          </a:xfrm>
          <a:prstGeom prst="ellipse">
            <a:avLst/>
          </a:prstGeom>
          <a:solidFill>
            <a:srgbClr val="FF3300"/>
          </a:solidFill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47" name="Oval 8"/>
          <p:cNvSpPr/>
          <p:nvPr/>
        </p:nvSpPr>
        <p:spPr>
          <a:xfrm>
            <a:off x="6210300" y="2705100"/>
            <a:ext cx="152400" cy="152400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48" name="AutoShape 10"/>
          <p:cNvSpPr/>
          <p:nvPr/>
        </p:nvSpPr>
        <p:spPr>
          <a:xfrm>
            <a:off x="4525963" y="2438400"/>
            <a:ext cx="685800" cy="685800"/>
          </a:xfrm>
          <a:prstGeom prst="flowChartSummingJunction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49" name="Rectangle 11"/>
          <p:cNvSpPr/>
          <p:nvPr/>
        </p:nvSpPr>
        <p:spPr>
          <a:xfrm>
            <a:off x="1447800" y="28956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50" name="Line 12"/>
          <p:cNvSpPr/>
          <p:nvPr/>
        </p:nvSpPr>
        <p:spPr>
          <a:xfrm>
            <a:off x="609600" y="1592263"/>
            <a:ext cx="0" cy="30559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1" name="Line 13"/>
          <p:cNvSpPr/>
          <p:nvPr/>
        </p:nvSpPr>
        <p:spPr>
          <a:xfrm>
            <a:off x="8839200" y="1447800"/>
            <a:ext cx="0" cy="3116263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2" name="Line 14"/>
          <p:cNvSpPr/>
          <p:nvPr/>
        </p:nvSpPr>
        <p:spPr>
          <a:xfrm>
            <a:off x="5211763" y="2781300"/>
            <a:ext cx="1074737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3" name="Line 15"/>
          <p:cNvSpPr/>
          <p:nvPr/>
        </p:nvSpPr>
        <p:spPr>
          <a:xfrm>
            <a:off x="3352800" y="2781300"/>
            <a:ext cx="1173163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4" name="Line 16"/>
          <p:cNvSpPr/>
          <p:nvPr/>
        </p:nvSpPr>
        <p:spPr>
          <a:xfrm flipH="1" flipV="1">
            <a:off x="2895600" y="2509838"/>
            <a:ext cx="482600" cy="250825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5" name="Line 17"/>
          <p:cNvSpPr/>
          <p:nvPr/>
        </p:nvSpPr>
        <p:spPr>
          <a:xfrm flipH="1">
            <a:off x="6329363" y="2438400"/>
            <a:ext cx="338137" cy="307975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0256" name="Rectangle 18"/>
          <p:cNvSpPr/>
          <p:nvPr/>
        </p:nvSpPr>
        <p:spPr>
          <a:xfrm>
            <a:off x="419100" y="1211263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solidFill>
                  <a:srgbClr val="FF3300"/>
                </a:solidFill>
                <a:latin typeface="VNI-Avo" pitchFamily="2" charset="0"/>
              </a:rPr>
              <a:t>A</a:t>
            </a:r>
            <a:endParaRPr sz="1800" b="1" dirty="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10257" name="Rectangle 19"/>
          <p:cNvSpPr/>
          <p:nvPr/>
        </p:nvSpPr>
        <p:spPr>
          <a:xfrm>
            <a:off x="8648700" y="1052513"/>
            <a:ext cx="381000" cy="4191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p>
            <a:pPr algn="ctr" eaLnBrk="1" hangingPunct="1"/>
            <a:r>
              <a:rPr sz="1800" b="1" dirty="0">
                <a:latin typeface="VNI-Avo" pitchFamily="2" charset="0"/>
              </a:rPr>
              <a:t>0</a:t>
            </a:r>
            <a:endParaRPr sz="1800" b="1" dirty="0">
              <a:latin typeface="VNI-Avo" pitchFamily="2" charset="0"/>
            </a:endParaRPr>
          </a:p>
        </p:txBody>
      </p:sp>
      <p:sp>
        <p:nvSpPr>
          <p:cNvPr id="10258" name="Oval 20">
            <a:hlinkClick r:id="rId1" action="ppaction://hlinksldjump"/>
          </p:cNvPr>
          <p:cNvSpPr/>
          <p:nvPr/>
        </p:nvSpPr>
        <p:spPr>
          <a:xfrm>
            <a:off x="5930900" y="2171700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59" name="Oval 21">
            <a:hlinkClick r:id="rId1" action="ppaction://hlinksldjump"/>
          </p:cNvPr>
          <p:cNvSpPr/>
          <p:nvPr/>
        </p:nvSpPr>
        <p:spPr>
          <a:xfrm>
            <a:off x="2409825" y="2179638"/>
            <a:ext cx="1295400" cy="1295400"/>
          </a:xfrm>
          <a:prstGeom prst="ellipse">
            <a:avLst/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60" name="Rectangle 23"/>
          <p:cNvSpPr/>
          <p:nvPr/>
        </p:nvSpPr>
        <p:spPr>
          <a:xfrm>
            <a:off x="3057525" y="20955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10261" name="Rectangle 24"/>
          <p:cNvSpPr/>
          <p:nvPr/>
        </p:nvSpPr>
        <p:spPr>
          <a:xfrm>
            <a:off x="6827838" y="1905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1’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10262" name="Rectangle 25"/>
          <p:cNvSpPr/>
          <p:nvPr/>
        </p:nvSpPr>
        <p:spPr>
          <a:xfrm>
            <a:off x="6827838" y="3454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2’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10263" name="Rectangle 26"/>
          <p:cNvSpPr/>
          <p:nvPr/>
        </p:nvSpPr>
        <p:spPr>
          <a:xfrm>
            <a:off x="3048000" y="29337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VNI-Avo" pitchFamily="2" charset="0"/>
              </a:rPr>
              <a:t>2</a:t>
            </a:r>
            <a:endParaRPr sz="2400" b="1" dirty="0">
              <a:latin typeface="VNI-Avo" pitchFamily="2" charset="0"/>
            </a:endParaRPr>
          </a:p>
        </p:txBody>
      </p:sp>
      <p:sp>
        <p:nvSpPr>
          <p:cNvPr id="10264" name="Text Box 30"/>
          <p:cNvSpPr txBox="1"/>
          <p:nvPr/>
        </p:nvSpPr>
        <p:spPr>
          <a:xfrm>
            <a:off x="1427163" y="4387850"/>
            <a:ext cx="624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Mạch đèn cầu thang dạng 2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Rectangle 39"/>
          <p:cNvSpPr/>
          <p:nvPr/>
        </p:nvSpPr>
        <p:spPr>
          <a:xfrm>
            <a:off x="2667000" y="33909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sz="2400" b="1" baseline="-25000" dirty="0">
                <a:latin typeface=".VnTime" pitchFamily="34" charset="0"/>
              </a:rPr>
              <a:t>1</a:t>
            </a:r>
            <a:endParaRPr sz="2400" b="1" baseline="-25000" dirty="0">
              <a:latin typeface=".VnTime" pitchFamily="34" charset="0"/>
            </a:endParaRPr>
          </a:p>
        </p:txBody>
      </p:sp>
      <p:sp>
        <p:nvSpPr>
          <p:cNvPr id="10266" name="Rectangle 40"/>
          <p:cNvSpPr/>
          <p:nvPr/>
        </p:nvSpPr>
        <p:spPr>
          <a:xfrm>
            <a:off x="6096000" y="33147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latin typeface=".VnTime" pitchFamily="34" charset="0"/>
              </a:rPr>
              <a:t>K</a:t>
            </a:r>
            <a:r>
              <a:rPr sz="2400" b="1" baseline="-25000" dirty="0">
                <a:latin typeface=".VnTime" pitchFamily="34" charset="0"/>
              </a:rPr>
              <a:t>2</a:t>
            </a:r>
            <a:endParaRPr sz="2400" b="1" baseline="-25000" dirty="0">
              <a:latin typeface=".VnTime" pitchFamily="34" charset="0"/>
            </a:endParaRPr>
          </a:p>
        </p:txBody>
      </p:sp>
      <p:sp>
        <p:nvSpPr>
          <p:cNvPr id="10267" name="Line 2"/>
          <p:cNvSpPr/>
          <p:nvPr/>
        </p:nvSpPr>
        <p:spPr>
          <a:xfrm>
            <a:off x="6667500" y="3124200"/>
            <a:ext cx="1825625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10268" name="Rectangle 11"/>
          <p:cNvSpPr/>
          <p:nvPr/>
        </p:nvSpPr>
        <p:spPr>
          <a:xfrm>
            <a:off x="7345363" y="29718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vi-VN" altLang="x-none" sz="2400" dirty="0">
              <a:latin typeface="Times New Roman" panose="02020603050405020304" pitchFamily="18" charset="0"/>
            </a:endParaRPr>
          </a:p>
        </p:txBody>
      </p:sp>
      <p:sp>
        <p:nvSpPr>
          <p:cNvPr id="10269" name="Line 15"/>
          <p:cNvSpPr/>
          <p:nvPr/>
        </p:nvSpPr>
        <p:spPr>
          <a:xfrm>
            <a:off x="8493125" y="3124200"/>
            <a:ext cx="0" cy="106680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0" name="Line 15"/>
          <p:cNvSpPr/>
          <p:nvPr/>
        </p:nvSpPr>
        <p:spPr>
          <a:xfrm flipH="1">
            <a:off x="609600" y="4191000"/>
            <a:ext cx="7907338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1" name="Line 13"/>
          <p:cNvSpPr/>
          <p:nvPr/>
        </p:nvSpPr>
        <p:spPr>
          <a:xfrm>
            <a:off x="6743700" y="2400300"/>
            <a:ext cx="20955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2" name="Line 13"/>
          <p:cNvSpPr/>
          <p:nvPr/>
        </p:nvSpPr>
        <p:spPr>
          <a:xfrm flipH="1">
            <a:off x="2903538" y="1782763"/>
            <a:ext cx="5935662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73" name="Line 13"/>
          <p:cNvSpPr/>
          <p:nvPr/>
        </p:nvSpPr>
        <p:spPr>
          <a:xfrm>
            <a:off x="2895600" y="1782763"/>
            <a:ext cx="33338" cy="85248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8" grpId="0" animBg="1"/>
      <p:bldP spid="1025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3197</Words>
  <Application>WPS Presentation</Application>
  <PresentationFormat/>
  <Paragraphs>526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.VnUniverseH</vt:lpstr>
      <vt:lpstr>Segoe Print</vt:lpstr>
      <vt:lpstr>.TMC-Ong Do</vt:lpstr>
      <vt:lpstr>.VnTime</vt:lpstr>
      <vt:lpstr>Garamond</vt:lpstr>
      <vt:lpstr>VNI-Avo</vt:lpstr>
      <vt:lpstr>.VnTimeH</vt:lpstr>
      <vt:lpstr>Microsoft YaHei</vt:lpstr>
      <vt:lpstr>Arial Unicode MS</vt:lpstr>
      <vt:lpstr>Calibri</vt:lpstr>
      <vt:lpstr>Wingdings 2</vt:lpstr>
      <vt:lpstr>Symbol</vt:lpstr>
      <vt:lpstr>Wingdings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HƯỚNG DẪN VỀ NHÀ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NGUYEN VIET HAN</cp:lastModifiedBy>
  <cp:revision>36</cp:revision>
  <dcterms:created xsi:type="dcterms:W3CDTF">2021-02-18T03:24:00Z</dcterms:created>
  <dcterms:modified xsi:type="dcterms:W3CDTF">2021-02-18T03:33:38Z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